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742" r:id="rId3"/>
    <p:sldMasterId id="2147483754" r:id="rId4"/>
  </p:sldMasterIdLst>
  <p:notesMasterIdLst>
    <p:notesMasterId r:id="rId23"/>
  </p:notesMasterIdLst>
  <p:handoutMasterIdLst>
    <p:handoutMasterId r:id="rId24"/>
  </p:handoutMasterIdLst>
  <p:sldIdLst>
    <p:sldId id="544" r:id="rId5"/>
    <p:sldId id="560" r:id="rId6"/>
    <p:sldId id="577" r:id="rId7"/>
    <p:sldId id="545" r:id="rId8"/>
    <p:sldId id="543" r:id="rId9"/>
    <p:sldId id="563" r:id="rId10"/>
    <p:sldId id="562" r:id="rId11"/>
    <p:sldId id="564" r:id="rId12"/>
    <p:sldId id="554" r:id="rId13"/>
    <p:sldId id="551" r:id="rId14"/>
    <p:sldId id="578" r:id="rId15"/>
    <p:sldId id="579" r:id="rId16"/>
    <p:sldId id="565" r:id="rId17"/>
    <p:sldId id="566" r:id="rId18"/>
    <p:sldId id="567" r:id="rId19"/>
    <p:sldId id="568" r:id="rId20"/>
    <p:sldId id="569" r:id="rId21"/>
    <p:sldId id="576"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GUser" initials="" lastIdx="10" clrIdx="0"/>
  <p:cmAuthor id="1" name="Liz Mill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2EB0"/>
    <a:srgbClr val="43458D"/>
    <a:srgbClr val="AEE1E4"/>
    <a:srgbClr val="88D4D8"/>
    <a:srgbClr val="68C2CC"/>
    <a:srgbClr val="67C8CD"/>
    <a:srgbClr val="6497D0"/>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7204" autoAdjust="0"/>
    <p:restoredTop sz="69338" autoAdjust="0"/>
  </p:normalViewPr>
  <p:slideViewPr>
    <p:cSldViewPr snapToGrid="0">
      <p:cViewPr>
        <p:scale>
          <a:sx n="66" d="100"/>
          <a:sy n="66" d="100"/>
        </p:scale>
        <p:origin x="-118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vl1pPr>
          </a:lstStyle>
          <a:p>
            <a:pPr>
              <a:defRPr/>
            </a:pPr>
            <a:endParaRPr lang="en-US"/>
          </a:p>
        </p:txBody>
      </p:sp>
      <p:sp>
        <p:nvSpPr>
          <p:cNvPr id="71684"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vl1pPr>
          </a:lstStyle>
          <a:p>
            <a:pPr>
              <a:defRPr/>
            </a:pPr>
            <a:endParaRPr lang="en-US"/>
          </a:p>
        </p:txBody>
      </p:sp>
      <p:sp>
        <p:nvSpPr>
          <p:cNvPr id="71685"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vl1pPr>
          </a:lstStyle>
          <a:p>
            <a:pPr>
              <a:defRPr/>
            </a:pPr>
            <a:fld id="{F0CF0F5E-A61C-4168-83EE-FC490EBEEBF7}" type="slidenum">
              <a:rPr lang="en-US"/>
              <a:pPr>
                <a:defRPr/>
              </a:pPr>
              <a:t>‹#›</a:t>
            </a:fld>
            <a:endParaRPr lang="en-US"/>
          </a:p>
        </p:txBody>
      </p:sp>
    </p:spTree>
    <p:extLst>
      <p:ext uri="{BB962C8B-B14F-4D97-AF65-F5344CB8AC3E}">
        <p14:creationId xmlns:p14="http://schemas.microsoft.com/office/powerpoint/2010/main" xmlns="" val="3929107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vl1pPr>
          </a:lstStyle>
          <a:p>
            <a:pPr>
              <a:defRPr/>
            </a:pPr>
            <a:fld id="{CA91AE48-8A4B-45F1-8758-BFE16AFC1BA1}" type="slidenum">
              <a:rPr lang="en-US"/>
              <a:pPr>
                <a:defRPr/>
              </a:pPr>
              <a:t>‹#›</a:t>
            </a:fld>
            <a:endParaRPr lang="en-US"/>
          </a:p>
        </p:txBody>
      </p:sp>
    </p:spTree>
    <p:extLst>
      <p:ext uri="{BB962C8B-B14F-4D97-AF65-F5344CB8AC3E}">
        <p14:creationId xmlns:p14="http://schemas.microsoft.com/office/powerpoint/2010/main" xmlns="" val="3224621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9BA7B998-CB1F-4543-8D9F-CBADAE2CC7CF}" type="slidenum">
              <a:rPr lang="en-US" smtClean="0"/>
              <a:pPr/>
              <a:t>1</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r>
              <a:rPr lang="en-US" smtClean="0"/>
              <a:t>One of the first steps in facilitating the use of data is to understand how data and information flow from data collectors to users, including all steps of analysis, storage, and dissemination in between.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B1A3D0F7-D48B-49D9-921C-ACD1E8EF51EB}" type="slidenum">
              <a:rPr lang="en-US" smtClean="0"/>
              <a:pPr/>
              <a:t>10</a:t>
            </a:fld>
            <a:endParaRPr lang="en-US" smtClean="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r>
              <a:rPr lang="en-US" sz="1000" dirty="0" smtClean="0"/>
              <a:t>The Information Use Map is a flowchart framework that allows the user to:</a:t>
            </a:r>
          </a:p>
          <a:p>
            <a:pPr eaLnBrk="1" hangingPunct="1"/>
            <a:endParaRPr lang="en-US" sz="1000" dirty="0" smtClean="0"/>
          </a:p>
          <a:p>
            <a:pPr lvl="1" eaLnBrk="1" hangingPunct="1">
              <a:buFontTx/>
              <a:buChar char="•"/>
            </a:pPr>
            <a:r>
              <a:rPr lang="en-US" sz="1000" dirty="0" smtClean="0"/>
              <a:t> Create a schematic representation of the existing state of a health information system or subsystem.</a:t>
            </a:r>
          </a:p>
          <a:p>
            <a:pPr lvl="1" eaLnBrk="1" hangingPunct="1">
              <a:buFontTx/>
              <a:buChar char="•"/>
            </a:pPr>
            <a:r>
              <a:rPr lang="en-US" sz="1000" dirty="0" smtClean="0"/>
              <a:t> Through this visual representation, quickly identify gaps and deficiencies in that information flow.</a:t>
            </a:r>
          </a:p>
          <a:p>
            <a:pPr lvl="1" eaLnBrk="1" hangingPunct="1">
              <a:buFontTx/>
              <a:buChar char="•"/>
            </a:pPr>
            <a:r>
              <a:rPr lang="en-US" sz="1000" dirty="0" smtClean="0"/>
              <a:t> Identify opportunities for new feedback mechanisms to share high-level analysis and reports with lower levels of the information hierarchy.</a:t>
            </a:r>
          </a:p>
          <a:p>
            <a:pPr lvl="1" eaLnBrk="1" hangingPunct="1">
              <a:buFontTx/>
              <a:buChar char="•"/>
            </a:pPr>
            <a:r>
              <a:rPr lang="en-US" sz="1000" dirty="0" smtClean="0"/>
              <a:t> Identify points in the process where additional analysis and use of data could lead to improved programs.</a:t>
            </a:r>
          </a:p>
          <a:p>
            <a:pPr lvl="1" eaLnBrk="1" hangingPunct="1">
              <a:buFontTx/>
              <a:buChar char="•"/>
            </a:pPr>
            <a:r>
              <a:rPr lang="en-US" sz="1000" dirty="0" smtClean="0"/>
              <a:t> Prioritize recommendations and formulate an action plan to implement them.</a:t>
            </a:r>
          </a:p>
          <a:p>
            <a:pPr lvl="2" eaLnBrk="1" hangingPunct="1"/>
            <a:endParaRPr lang="en-US" sz="1000" dirty="0" smtClean="0"/>
          </a:p>
          <a:p>
            <a:pPr eaLnBrk="1" hangingPunct="1"/>
            <a:r>
              <a:rPr lang="en-US" sz="1000" dirty="0" smtClean="0"/>
              <a:t>The Information Use Map can be developed and applied at the international, regional, national, or local levels. The map can be an ongoing guideline to assess progress toward the “expected” future vision of the map. The Information Use Map can also become a standard part of an M&amp;E system—revisited and revised at regular intervals or whenever a new survey or special study is being designed.</a:t>
            </a:r>
          </a:p>
          <a:p>
            <a:pPr eaLnBrk="1" hangingPunct="1"/>
            <a:endParaRPr lang="en-US" sz="1000" dirty="0" smtClean="0"/>
          </a:p>
          <a:p>
            <a:pPr eaLnBrk="1" hangingPunct="1"/>
            <a:endParaRPr lang="en-US"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defRPr/>
            </a:pPr>
            <a:fld id="{F00CF932-F3D1-48C4-B82F-930DB57BAF36}" type="slidenum">
              <a:rPr lang="en-US">
                <a:solidFill>
                  <a:srgbClr val="000000"/>
                </a:solidFill>
              </a:rPr>
              <a:pPr fontAlgn="base">
                <a:spcBef>
                  <a:spcPct val="0"/>
                </a:spcBef>
                <a:spcAft>
                  <a:spcPct val="0"/>
                </a:spcAft>
                <a:defRPr/>
              </a:pPr>
              <a:t>11</a:t>
            </a:fld>
            <a:endParaRPr lang="en-US">
              <a:solidFill>
                <a:srgbClr val="000000"/>
              </a:solidFill>
            </a:endParaRPr>
          </a:p>
        </p:txBody>
      </p:sp>
      <p:sp>
        <p:nvSpPr>
          <p:cNvPr id="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13980" eaLnBrk="1" hangingPunct="1"/>
            <a:r>
              <a:rPr lang="en-US" i="1" smtClean="0">
                <a:latin typeface="Arial" charset="0"/>
              </a:rPr>
              <a:t>NOTE to facilitator: </a:t>
            </a:r>
            <a:r>
              <a:rPr lang="en-US" smtClean="0">
                <a:latin typeface="Arial" charset="0"/>
              </a:rPr>
              <a:t>Provide handout of map to participants.</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Here is a snapshot of the Information Use Map. </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The rows represent the different actors in the health system that collect and use data. The row starts with private clinics, NGOs, government facilities, regions and finally, the national level. Data are collected at the first three levels and then passed to the last two levels for use. </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The columns represent the process that data goes through from collection to compilation, storage, analysis, reporting, and use.   </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The map shows where data from the different data collection points pass through the stages of collection to use. When information flow is mapped visually, deficiencies quickly become apparent. Large, empty expanses of the chart tell the story. In this map, it is clear that insights from high-level reports are not shared back with lower levels, and information is only being used to file reports, not to support evidence-based decisions for program improvements.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defRPr/>
            </a:pPr>
            <a:fld id="{73420B61-C301-4186-A968-5CE220EA8D7D}" type="slidenum">
              <a:rPr lang="en-US">
                <a:solidFill>
                  <a:srgbClr val="000000"/>
                </a:solidFill>
              </a:rPr>
              <a:pPr fontAlgn="base">
                <a:spcBef>
                  <a:spcPct val="0"/>
                </a:spcBef>
                <a:spcAft>
                  <a:spcPct val="0"/>
                </a:spcAft>
                <a:defRPr/>
              </a:pPr>
              <a:t>12</a:t>
            </a:fld>
            <a:endParaRPr lang="en-US">
              <a:solidFill>
                <a:srgbClr val="000000"/>
              </a:solidFill>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13980" eaLnBrk="1" hangingPunct="1"/>
            <a:r>
              <a:rPr lang="en-US" i="1" smtClean="0">
                <a:latin typeface="Arial" charset="0"/>
              </a:rPr>
              <a:t>NOTE to facilitator:</a:t>
            </a:r>
            <a:r>
              <a:rPr lang="en-US" smtClean="0">
                <a:latin typeface="Arial" charset="0"/>
              </a:rPr>
              <a:t> Provide handout of map to participants.</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This map highlights potential improvements in the M&amp;E system where feedback mechanisms can be developed and opportunities for increased data use can be identified.</a:t>
            </a:r>
          </a:p>
          <a:p>
            <a:pPr defTabSz="913980" eaLnBrk="1" hangingPunct="1">
              <a:spcBef>
                <a:spcPct val="0"/>
              </a:spcBef>
            </a:pPr>
            <a:endParaRPr lang="en-US" smtClean="0">
              <a:latin typeface="Arial" charset="0"/>
            </a:endParaRPr>
          </a:p>
          <a:p>
            <a:pPr defTabSz="913980" eaLnBrk="1" hangingPunct="1">
              <a:spcBef>
                <a:spcPct val="0"/>
              </a:spcBef>
            </a:pPr>
            <a:r>
              <a:rPr lang="en-US" smtClean="0">
                <a:latin typeface="Arial" charset="0"/>
              </a:rPr>
              <a:t>The mapping process shows how each level of service delivery can improve its use of the data it has for local decision making, as indicated by the circles. Also, the map shows how the data collected at the facility level contribute to national data systems and the decision-making process. The arrows along the left-hand side show how data are shared back with those that collect the date to improve feedback and monitoring of services delivered. </a:t>
            </a:r>
          </a:p>
          <a:p>
            <a:pPr defTabSz="913980" eaLnBrk="1" hangingPunct="1">
              <a:spcBef>
                <a:spcPct val="0"/>
              </a:spcBef>
            </a:pPr>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r>
              <a:rPr lang="en-US" dirty="0" smtClean="0"/>
              <a:t>We are going to move on to a small group activity. Before we do, let’s review the key messages of this session.</a:t>
            </a:r>
          </a:p>
          <a:p>
            <a:endParaRPr lang="en-US" dirty="0" smtClean="0"/>
          </a:p>
          <a:p>
            <a:r>
              <a:rPr lang="en-US" i="1" dirty="0" smtClean="0"/>
              <a:t>NOTE to facilitator</a:t>
            </a:r>
            <a:r>
              <a:rPr lang="en-US" dirty="0" smtClean="0"/>
              <a:t>:  Read slide and solicit questions on the material covered. </a:t>
            </a:r>
          </a:p>
          <a:p>
            <a:endParaRPr lang="en-US" dirty="0" smtClean="0"/>
          </a:p>
        </p:txBody>
      </p:sp>
      <p:sp>
        <p:nvSpPr>
          <p:cNvPr id="79875" name="Slide Number Placeholder 3"/>
          <p:cNvSpPr>
            <a:spLocks noGrp="1"/>
          </p:cNvSpPr>
          <p:nvPr>
            <p:ph type="sldNum" sz="quarter" idx="5"/>
          </p:nvPr>
        </p:nvSpPr>
        <p:spPr>
          <a:noFill/>
        </p:spPr>
        <p:txBody>
          <a:bodyPr/>
          <a:lstStyle/>
          <a:p>
            <a:fld id="{310A8E5E-B253-4FE0-B1A0-9A4AAC5DEB1D}"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r>
              <a:rPr lang="en-US" i="1" dirty="0" smtClean="0"/>
              <a:t>NOTE to facilitator</a:t>
            </a:r>
            <a:r>
              <a:rPr lang="en-US" dirty="0" smtClean="0"/>
              <a:t>:  If participants are not from the same organization, this activity can be done with participants from different organizations, but have each group choose one organization to map for the exercise. Convene groups of six to eight individuals. Read the slide. Hand out copies of the Information Use Map. Each group should spend approximately 30 minutes mapping how information flows in their organization. After 20 minutes of group work, remind the groups that they have 10 more minutes to finish Part 1.</a:t>
            </a:r>
          </a:p>
          <a:p>
            <a:endParaRPr lang="en-US" dirty="0" smtClean="0"/>
          </a:p>
        </p:txBody>
      </p:sp>
      <p:sp>
        <p:nvSpPr>
          <p:cNvPr id="81923" name="Slide Number Placeholder 3"/>
          <p:cNvSpPr>
            <a:spLocks noGrp="1"/>
          </p:cNvSpPr>
          <p:nvPr>
            <p:ph type="sldNum" sz="quarter" idx="5"/>
          </p:nvPr>
        </p:nvSpPr>
        <p:spPr>
          <a:noFill/>
        </p:spPr>
        <p:txBody>
          <a:bodyPr/>
          <a:lstStyle/>
          <a:p>
            <a:fld id="{DA52B17C-C5E5-42CE-A929-9D60A5EBBC8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a:ln/>
        </p:spPr>
      </p:sp>
      <p:sp>
        <p:nvSpPr>
          <p:cNvPr id="83970" name="Notes Placeholder 2"/>
          <p:cNvSpPr>
            <a:spLocks noGrp="1"/>
          </p:cNvSpPr>
          <p:nvPr>
            <p:ph type="body" idx="1"/>
          </p:nvPr>
        </p:nvSpPr>
        <p:spPr>
          <a:noFill/>
          <a:ln/>
        </p:spPr>
        <p:txBody>
          <a:bodyPr/>
          <a:lstStyle/>
          <a:p>
            <a:r>
              <a:rPr lang="en-US" i="1" dirty="0" smtClean="0"/>
              <a:t>NOTE to facilitator</a:t>
            </a:r>
            <a:r>
              <a:rPr lang="en-US" dirty="0" smtClean="0"/>
              <a:t>:  Read slide.</a:t>
            </a:r>
          </a:p>
        </p:txBody>
      </p:sp>
      <p:sp>
        <p:nvSpPr>
          <p:cNvPr id="83971" name="Slide Number Placeholder 3"/>
          <p:cNvSpPr>
            <a:spLocks noGrp="1"/>
          </p:cNvSpPr>
          <p:nvPr>
            <p:ph type="sldNum" sz="quarter" idx="5"/>
          </p:nvPr>
        </p:nvSpPr>
        <p:spPr>
          <a:noFill/>
        </p:spPr>
        <p:txBody>
          <a:bodyPr/>
          <a:lstStyle/>
          <a:p>
            <a:fld id="{3F243B43-99DE-40C3-9F3F-CE6C0325B82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nvPr>
        </p:nvSpPr>
        <p:spPr>
          <a:noFill/>
          <a:ln/>
        </p:spPr>
        <p:txBody>
          <a:bodyPr/>
          <a:lstStyle/>
          <a:p>
            <a:r>
              <a:rPr lang="en-US" i="1" dirty="0" smtClean="0"/>
              <a:t>NOTE to facilitator</a:t>
            </a:r>
            <a:r>
              <a:rPr lang="en-US" dirty="0" smtClean="0"/>
              <a:t>:  Read slide.</a:t>
            </a:r>
          </a:p>
        </p:txBody>
      </p:sp>
      <p:sp>
        <p:nvSpPr>
          <p:cNvPr id="86019" name="Slide Number Placeholder 3"/>
          <p:cNvSpPr>
            <a:spLocks noGrp="1"/>
          </p:cNvSpPr>
          <p:nvPr>
            <p:ph type="sldNum" sz="quarter" idx="5"/>
          </p:nvPr>
        </p:nvSpPr>
        <p:spPr>
          <a:noFill/>
        </p:spPr>
        <p:txBody>
          <a:bodyPr/>
          <a:lstStyle/>
          <a:p>
            <a:fld id="{52CD6F58-4F79-4788-8BD6-6D1F0BE98776}"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r>
              <a:rPr lang="en-US" i="1" smtClean="0"/>
              <a:t>NOTE to facilitator</a:t>
            </a:r>
            <a:r>
              <a:rPr lang="en-US" smtClean="0"/>
              <a:t>: To report back on this exercise, we will use a ‘round robin’ approach. Instruct one group member to remain at the table to present his/her map to visiting tables. Each table group (minus the presenter, who remains behind) moves to the right to visit the table next to them. Table representatives spend 10 minutes describing to visitors how his or her group improved its information flow and how this would facilitate data use. After 10 minutes, the table group moves one more table to the right and visits a new table. The table representative again spends 10 minutes describing to visitors how the table improved its information flow and how this would facilitate data use. All table groups return to their own tables to consider and discuss how what they learned from their neighbors could be applied to their settings to improve information flow and data use. Remind the group that they have 30 minutes to improve their maps after they have visited with their neighbors. </a:t>
            </a:r>
          </a:p>
        </p:txBody>
      </p:sp>
      <p:sp>
        <p:nvSpPr>
          <p:cNvPr id="88067" name="Slide Number Placeholder 3"/>
          <p:cNvSpPr>
            <a:spLocks noGrp="1"/>
          </p:cNvSpPr>
          <p:nvPr>
            <p:ph type="sldNum" sz="quarter" idx="5"/>
          </p:nvPr>
        </p:nvSpPr>
        <p:spPr>
          <a:noFill/>
        </p:spPr>
        <p:txBody>
          <a:bodyPr/>
          <a:lstStyle/>
          <a:p>
            <a:fld id="{32A4B909-D856-4506-883A-69E0843390A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90114" name="Notes Placeholder 2"/>
          <p:cNvSpPr>
            <a:spLocks noGrp="1"/>
          </p:cNvSpPr>
          <p:nvPr>
            <p:ph type="body" idx="1"/>
          </p:nvPr>
        </p:nvSpPr>
        <p:spPr>
          <a:noFill/>
          <a:ln/>
        </p:spPr>
        <p:txBody>
          <a:bodyPr/>
          <a:lstStyle/>
          <a:p>
            <a:endParaRPr lang="en-US" smtClean="0"/>
          </a:p>
        </p:txBody>
      </p:sp>
      <p:sp>
        <p:nvSpPr>
          <p:cNvPr id="90115" name="Slide Number Placeholder 3"/>
          <p:cNvSpPr>
            <a:spLocks noGrp="1"/>
          </p:cNvSpPr>
          <p:nvPr>
            <p:ph type="sldNum" sz="quarter" idx="5"/>
          </p:nvPr>
        </p:nvSpPr>
        <p:spPr>
          <a:noFill/>
        </p:spPr>
        <p:txBody>
          <a:bodyPr/>
          <a:lstStyle/>
          <a:p>
            <a:fld id="{9BB63362-0504-4EFE-8AE5-4A7ED8EC002E}" type="slidenum">
              <a:rPr lang="en-US" smtClean="0"/>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C0A5F9B4-1020-40BD-9FBE-C081CDD08283}" type="slidenum">
              <a:rPr lang="en-US" smtClean="0"/>
              <a:pPr/>
              <a:t>2</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sz="1000" dirty="0" smtClean="0"/>
              <a:t>By the end of this session, the learner will be able to:</a:t>
            </a:r>
          </a:p>
          <a:p>
            <a:endParaRPr lang="en-US" sz="1000" dirty="0" smtClean="0"/>
          </a:p>
          <a:p>
            <a:r>
              <a:rPr lang="en-US" sz="1000" i="1" dirty="0" smtClean="0"/>
              <a:t>NOTE to facilitator</a:t>
            </a:r>
            <a:r>
              <a:rPr lang="en-US" sz="1000" dirty="0" smtClean="0"/>
              <a:t>:  Read slide.</a:t>
            </a:r>
          </a:p>
          <a:p>
            <a:pPr>
              <a:lnSpc>
                <a:spcPct val="90000"/>
              </a:lnSpc>
            </a:pPr>
            <a:endParaRPr lang="en-US" sz="10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D21CAF92-2BDE-4BE8-841C-BA02D2DDC4EE}" type="slidenum">
              <a:rPr lang="en-US" smtClean="0"/>
              <a:pPr/>
              <a:t>3</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lnSpc>
                <a:spcPct val="80000"/>
              </a:lnSpc>
              <a:spcBef>
                <a:spcPct val="0"/>
              </a:spcBef>
            </a:pPr>
            <a:r>
              <a:rPr lang="en-US" sz="800" dirty="0" smtClean="0"/>
              <a:t>In earlier Data Use sessions, we discussed the data demand and use conceptual framework. As mentioned earlier, this framework depicts the cycle of data demand, collection, availability, and use inherent to monitoring and evaluation. The overarching principle of the framework is that </a:t>
            </a:r>
            <a:r>
              <a:rPr lang="en-US" sz="800" i="1" dirty="0" smtClean="0"/>
              <a:t>evidence-based decision making</a:t>
            </a:r>
            <a:r>
              <a:rPr lang="en-US" sz="800" dirty="0" smtClean="0"/>
              <a:t> will promote the achievement of improved health outcomes. This slide presents the MEASURE Evaluation data demand and use conceptual framework as a cycle from demand to utilization (which directly affects demand); embedded in the cycle is the decision-making process.</a:t>
            </a:r>
          </a:p>
          <a:p>
            <a:pPr eaLnBrk="1" hangingPunct="1">
              <a:lnSpc>
                <a:spcPct val="80000"/>
              </a:lnSpc>
              <a:spcBef>
                <a:spcPct val="0"/>
              </a:spcBef>
            </a:pPr>
            <a:endParaRPr lang="en-US" sz="800" dirty="0" smtClean="0"/>
          </a:p>
          <a:p>
            <a:pPr eaLnBrk="1" hangingPunct="1">
              <a:lnSpc>
                <a:spcPct val="80000"/>
              </a:lnSpc>
              <a:spcBef>
                <a:spcPct val="0"/>
              </a:spcBef>
            </a:pPr>
            <a:r>
              <a:rPr lang="en-US" sz="800" dirty="0" smtClean="0"/>
              <a:t>In this session, we will focus in on Availability, shown at the top of the diagram. Here data are transformed into a format that can be easily understood by the user and are disseminated to the end user. It is important that the decision maker understands information needed to inform the decision; the Information Use Map highlighted in this section will help align available information with decisions.</a:t>
            </a:r>
          </a:p>
          <a:p>
            <a:pPr eaLnBrk="1" hangingPunct="1">
              <a:lnSpc>
                <a:spcPct val="80000"/>
              </a:lnSpc>
              <a:spcBef>
                <a:spcPct val="0"/>
              </a:spcBef>
            </a:pPr>
            <a:endParaRPr lang="en-US" sz="800" dirty="0" smtClean="0"/>
          </a:p>
          <a:p>
            <a:pPr eaLnBrk="1" hangingPunct="1">
              <a:lnSpc>
                <a:spcPct val="80000"/>
              </a:lnSpc>
              <a:spcBef>
                <a:spcPct val="0"/>
              </a:spcBef>
            </a:pPr>
            <a:r>
              <a:rPr lang="en-US" sz="800" i="1" dirty="0" smtClean="0"/>
              <a:t>NOTE to facilitator</a:t>
            </a:r>
            <a:r>
              <a:rPr lang="en-US" sz="800" dirty="0" smtClean="0"/>
              <a:t>: As you discuss the cycle again, bring up the barriers the group already has discussed to show how each barrier can interrupt the process at various points in this cycle. Emphasize the need to address barriers to data use.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2724DE0E-E040-49A3-917B-B9135271D07F}" type="slidenum">
              <a:rPr lang="en-US" smtClean="0"/>
              <a:pPr/>
              <a:t>4</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en-US" dirty="0" smtClean="0"/>
              <a:t>The simple process of graphically charting information flow, using such formats as an Information Use Map, helps participants better understand their role in the greater health information system—and the importance of collecting data in the first place. When people can see the value, they become more committed to consistent, sustainable, high-quality data collection and to regular analysis of those data.</a:t>
            </a:r>
          </a:p>
          <a:p>
            <a:pPr lvl="2" eaLnBrk="1" hangingPunct="1"/>
            <a:endParaRPr lang="en-US" dirty="0" smtClean="0"/>
          </a:p>
          <a:p>
            <a:pPr eaLnBrk="1" hangingPunct="1"/>
            <a:r>
              <a:rPr lang="en-US" dirty="0" smtClean="0"/>
              <a:t>Charting the flow of data and information will allow us to identify opportunities for improving data collection, analysis, increase availability, and ensure the use of data. We can graphically represent the flow of data and information at any level. </a:t>
            </a:r>
          </a:p>
          <a:p>
            <a:pPr lvl="2" eaLnBrk="1" hangingPunct="1"/>
            <a:endParaRPr lang="en-US" dirty="0" smtClean="0"/>
          </a:p>
          <a:p>
            <a:pPr lvl="2" eaLnBrk="1" hangingPunct="1"/>
            <a:endParaRPr lang="en-US"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C3B72D67-FCEB-4511-9C95-8A2C9E31574A}" type="slidenum">
              <a:rPr lang="en-US" smtClean="0"/>
              <a:pPr/>
              <a:t>5</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dirty="0" smtClean="0"/>
              <a:t>This flowchart shows how data can flow effectively from the service delivery level to the higher levels responsible for supervision of programs </a:t>
            </a:r>
            <a:r>
              <a:rPr lang="en-US" dirty="0" smtClean="0">
                <a:solidFill>
                  <a:schemeClr val="tx2"/>
                </a:solidFill>
              </a:rPr>
              <a:t>such as the district, province, and national levels.</a:t>
            </a:r>
          </a:p>
          <a:p>
            <a:pPr eaLnBrk="1" hangingPunct="1"/>
            <a:endParaRPr lang="en-US" dirty="0" smtClean="0"/>
          </a:p>
          <a:p>
            <a:pPr eaLnBrk="1" hangingPunct="1"/>
            <a:r>
              <a:rPr lang="en-US" dirty="0" smtClean="0"/>
              <a:t>You see in the set of boxes on the left that data are collected at the service delivery point for a specific program area. Data are compiled from clinic histories and service statistics and passed to higher levels (set of boxes on the right) for aggregation and use in reporting and hopefully, decision making. Before data are passed to the higher level, they are ideally presented to program managers, directors, and service providers within the facility or organization for their own use in programmatic decision making.</a:t>
            </a:r>
          </a:p>
          <a:p>
            <a:pPr eaLnBrk="1" hangingPunct="1"/>
            <a:endParaRPr lang="en-US" dirty="0" smtClean="0"/>
          </a:p>
          <a:p>
            <a:pPr eaLnBrk="1" hangingPunct="1"/>
            <a:r>
              <a:rPr lang="en-US" dirty="0" smtClean="0"/>
              <a:t>Feedback (as represented by the pink arrow) is an essential part of the information flow process. Reports produced by the higher levels should be shared with service delivery points and organizations to ensure that they are familiar with how other service providers are performing (DOWN the information hierarchy). In addition, the higher level can provide guidance and advice to facilities on an individual level based on the data they receive.</a:t>
            </a:r>
          </a:p>
          <a:p>
            <a:pPr eaLnBrk="1" hangingPunct="1"/>
            <a:endParaRPr lang="en-US" dirty="0" smtClean="0"/>
          </a:p>
          <a:p>
            <a:pPr eaLnBrk="1" hangingPunct="1"/>
            <a:r>
              <a:rPr lang="en-US" dirty="0" smtClean="0"/>
              <a:t>However, this is not always the case.</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25E08C55-FC25-4869-B967-8246A2BF947D}" type="slidenum">
              <a:rPr lang="en-US" smtClean="0"/>
              <a:pPr/>
              <a:t>6</a:t>
            </a:fld>
            <a:endParaRPr lang="en-US" smtClean="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sz="900" dirty="0" smtClean="0"/>
              <a:t>Why is this not the case? Why do data and information often not flow as they should? The scenarios listed on this slide are typical:</a:t>
            </a:r>
            <a:endParaRPr lang="en-US" sz="900" b="1" dirty="0" smtClean="0"/>
          </a:p>
          <a:p>
            <a:endParaRPr lang="en-US" sz="900" b="1" dirty="0" smtClean="0"/>
          </a:p>
          <a:p>
            <a:r>
              <a:rPr lang="en-US" sz="900" b="1" dirty="0" smtClean="0"/>
              <a:t>Local data are not being used locally. </a:t>
            </a:r>
            <a:r>
              <a:rPr lang="en-US" sz="900" dirty="0" smtClean="0"/>
              <a:t>Often, data are tallied and reported up the levels but are rarely analyzed and used to support mid-course corrections at the level at which they were generated. In many situations, data could be used to investigate trends over time, compare different areas, set priorities and goals for future years, compare progress against defined goals, and advocate for funding or policies.</a:t>
            </a:r>
            <a:endParaRPr lang="en-US" sz="900" b="1" dirty="0" smtClean="0"/>
          </a:p>
          <a:p>
            <a:endParaRPr lang="en-US" sz="800" b="1" dirty="0" smtClean="0"/>
          </a:p>
          <a:p>
            <a:r>
              <a:rPr lang="en-US" sz="900" b="1" dirty="0" smtClean="0"/>
              <a:t>Higher-level information does not return back to the local level. </a:t>
            </a:r>
            <a:r>
              <a:rPr lang="en-US" sz="900" dirty="0" smtClean="0"/>
              <a:t>Consider the example of a family planning clinic, where data reveal a declining trend in use of oral contraception. The providers knew that women complained about the side effects, but they did not know how much the overall contraception rates were being affected. The district and regional officers knew contraception rates were declining but did not know why. There was a need to bring these information sources and stakeholders together.</a:t>
            </a:r>
            <a:endParaRPr lang="en-US" sz="900" b="1" dirty="0" smtClean="0"/>
          </a:p>
          <a:p>
            <a:endParaRPr lang="en-US" sz="800" b="1" dirty="0" smtClean="0"/>
          </a:p>
          <a:p>
            <a:r>
              <a:rPr lang="en-US" sz="900" b="1" dirty="0" smtClean="0"/>
              <a:t>Local data are not assessed in broad context. </a:t>
            </a:r>
            <a:r>
              <a:rPr lang="en-US" sz="900" dirty="0" smtClean="0"/>
              <a:t>For example, suppose 10 percent of the population in the region is expected to receive a service, and one district is reaching only 2 percent. Obviously, there is a large service coverage gap in this district—but the facilities and district office would not necessarily know it, because they may not be aware of how their service delivery rates compare to regional objectives.</a:t>
            </a:r>
          </a:p>
          <a:p>
            <a:endParaRPr lang="en-US" sz="800" dirty="0" smtClean="0"/>
          </a:p>
          <a:p>
            <a:r>
              <a:rPr lang="en-US" sz="900" dirty="0" smtClean="0"/>
              <a:t>There is </a:t>
            </a:r>
            <a:r>
              <a:rPr lang="en-US" sz="900" b="1" dirty="0" smtClean="0"/>
              <a:t>little incentive to produce high-quality data</a:t>
            </a:r>
            <a:r>
              <a:rPr lang="en-US" sz="900" dirty="0" smtClean="0"/>
              <a:t>. People involved in local-level data collection efforts often do not see the purpose in collecting the data. They have a difficult time appreciating their role in the larger context of the health information chain and, as a result, may spend less energy in collecting the data and paying attention to detail.</a:t>
            </a:r>
          </a:p>
          <a:p>
            <a:endParaRPr lang="en-US" sz="800" dirty="0" smtClean="0"/>
          </a:p>
          <a:p>
            <a:r>
              <a:rPr lang="en-US" sz="900" dirty="0" smtClean="0"/>
              <a:t>Since there is such a large amount of money and effort being devoted to collecting data and reporting in health information systems, it only makes sense to maximize the impact of those data for real-world benefit. This is where the Information Use Map is so valuable.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8456BF9C-6C13-47D4-889E-145224BD5152}" type="slidenum">
              <a:rPr lang="en-US" smtClean="0"/>
              <a:pPr/>
              <a:t>7</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r>
              <a:rPr lang="en-US" dirty="0" smtClean="0"/>
              <a:t>Let’s look at an example of how mapping information flow in Dominica improved information flow and ultimately data use.</a:t>
            </a:r>
          </a:p>
          <a:p>
            <a:endParaRPr lang="en-US" dirty="0" smtClean="0"/>
          </a:p>
          <a:p>
            <a:r>
              <a:rPr lang="en-US" dirty="0" smtClean="0"/>
              <a:t>In Dominica, local health centers and hospitals sent information to their superiors about the number of people they tested for HIV/AIDS, while labs sent test results. A statistician in the Health Information Unit aggregated the data and sent a quarterly report to the Ministry of Health, which in turn sent a quarterly report to the Caribbean Epidemiology Center (CAREC) and an annual report to the Prime Minister.</a:t>
            </a:r>
          </a:p>
          <a:p>
            <a:pPr lvl="2"/>
            <a:endParaRPr lang="en-US" dirty="0" smtClean="0"/>
          </a:p>
          <a:p>
            <a:r>
              <a:rPr lang="en-US" dirty="0" smtClean="0"/>
              <a:t>The trouble was that local facilities never got these reports. They didn’t know how they compared to other facilities or to national trends and goals. Were they on track with their programs or not?</a:t>
            </a:r>
          </a:p>
          <a:p>
            <a:endParaRPr lang="en-US" dirty="0" smtClean="0"/>
          </a:p>
          <a:p>
            <a:r>
              <a:rPr lang="en-US" dirty="0" smtClean="0"/>
              <a:t>These information gaps quickly became apparent when data collection, analysis, and use processes were visualized in an Information Use Map. Data were reported but not used. Reports did not get back to the providers of source data. The mapping exercise identified ways the Health Information Unit could share its insights down the line, which would lead to mid-course improvements in pre-test counseling and greater acceptance of HIV/AIDS testing.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eaLnBrk="1" hangingPunct="1">
              <a:defRPr/>
            </a:pPr>
            <a:endParaRPr lang="en-US" dirty="0" smtClean="0"/>
          </a:p>
          <a:p>
            <a:pPr eaLnBrk="1" hangingPunct="1">
              <a:defRPr/>
            </a:pPr>
            <a:r>
              <a:rPr lang="en-US" dirty="0" smtClean="0"/>
              <a:t>Let’s take a moment to discuss how information flows through your organizations.  </a:t>
            </a:r>
          </a:p>
          <a:p>
            <a:pPr eaLnBrk="1" hangingPunct="1">
              <a:defRPr/>
            </a:pPr>
            <a:endParaRPr lang="en-US" dirty="0" smtClean="0"/>
          </a:p>
          <a:p>
            <a:pPr eaLnBrk="1" hangingPunct="1">
              <a:defRPr/>
            </a:pPr>
            <a:r>
              <a:rPr lang="en-US" i="1" dirty="0" smtClean="0"/>
              <a:t>NOTE to facilitator</a:t>
            </a:r>
            <a:r>
              <a:rPr lang="en-US" dirty="0" smtClean="0"/>
              <a:t>:  Encourage participants to contribute to the question in plenary. Record the participant responses on a flip chart.  </a:t>
            </a:r>
          </a:p>
          <a:p>
            <a:pPr marL="240073" indent="-232123" eaLnBrk="1" hangingPunct="1">
              <a:lnSpc>
                <a:spcPct val="90000"/>
              </a:lnSpc>
              <a:defRPr/>
            </a:pPr>
            <a:endParaRPr lang="en-US" dirty="0" smtClean="0"/>
          </a:p>
          <a:p>
            <a:pPr marL="697958" lvl="1" indent="-232123" eaLnBrk="1" hangingPunct="1">
              <a:lnSpc>
                <a:spcPct val="90000"/>
              </a:lnSpc>
              <a:defRPr/>
            </a:pPr>
            <a:endParaRPr lang="en-US" dirty="0" smtClean="0"/>
          </a:p>
          <a:p>
            <a:pPr>
              <a:defRPr/>
            </a:pPr>
            <a:endParaRPr lang="en-US" dirty="0"/>
          </a:p>
        </p:txBody>
      </p:sp>
      <p:sp>
        <p:nvSpPr>
          <p:cNvPr id="67587" name="Slide Number Placeholder 3"/>
          <p:cNvSpPr>
            <a:spLocks noGrp="1"/>
          </p:cNvSpPr>
          <p:nvPr>
            <p:ph type="sldNum" sz="quarter" idx="5"/>
          </p:nvPr>
        </p:nvSpPr>
        <p:spPr>
          <a:noFill/>
        </p:spPr>
        <p:txBody>
          <a:bodyPr/>
          <a:lstStyle/>
          <a:p>
            <a:fld id="{ABC17588-D909-4FBC-9881-C3F87A49CC7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E0DC11ED-AC2C-42D8-B6C5-5BDEEDBDDFE9}" type="slidenum">
              <a:rPr lang="en-US" smtClean="0"/>
              <a:pPr/>
              <a:t>9</a:t>
            </a:fld>
            <a:endParaRPr lang="en-US" smtClean="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r>
              <a:rPr lang="en-US" smtClean="0"/>
              <a:t>Now that you have had some experience in discussing how information flows in your work settings, let’s review the Information Use Map, a tool that can be used to formally map information flow, and ultimately link available data with decisions that need to be made.</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pic>
        <p:nvPicPr>
          <p:cNvPr id="5" name="Picture 5" descr="Vertical_RGB_600"/>
          <p:cNvPicPr>
            <a:picLocks noChangeAspect="1" noChangeArrowheads="1"/>
          </p:cNvPicPr>
          <p:nvPr/>
        </p:nvPicPr>
        <p:blipFill>
          <a:blip r:embed="rId2"/>
          <a:srcRect/>
          <a:stretch>
            <a:fillRect/>
          </a:stretch>
        </p:blipFill>
        <p:spPr bwMode="auto">
          <a:xfrm>
            <a:off x="5716588" y="5159375"/>
            <a:ext cx="1550987" cy="1271588"/>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7608888" y="5121275"/>
            <a:ext cx="1343025" cy="1271588"/>
          </a:xfrm>
          <a:prstGeom prst="rect">
            <a:avLst/>
          </a:prstGeom>
          <a:noFill/>
          <a:ln w="9525">
            <a:noFill/>
            <a:miter lim="800000"/>
            <a:headEnd/>
            <a:tailEnd/>
          </a:ln>
        </p:spPr>
      </p:pic>
      <p:pic>
        <p:nvPicPr>
          <p:cNvPr id="7" name="Picture 13"/>
          <p:cNvPicPr>
            <a:picLocks noChangeAspect="1" noChangeArrowheads="1"/>
          </p:cNvPicPr>
          <p:nvPr userDrawn="1"/>
        </p:nvPicPr>
        <p:blipFill>
          <a:blip r:embed="rId4"/>
          <a:srcRect/>
          <a:stretch>
            <a:fillRect/>
          </a:stretch>
        </p:blipFill>
        <p:spPr bwMode="auto">
          <a:xfrm>
            <a:off x="4445000" y="5219700"/>
            <a:ext cx="933450" cy="1120775"/>
          </a:xfrm>
          <a:prstGeom prst="rect">
            <a:avLst/>
          </a:prstGeom>
          <a:noFill/>
          <a:ln w="9525">
            <a:noFill/>
            <a:miter lim="800000"/>
            <a:headEnd/>
            <a:tailEnd/>
          </a:ln>
        </p:spPr>
      </p:pic>
      <p:sp>
        <p:nvSpPr>
          <p:cNvPr id="8" name="Text Box 14"/>
          <p:cNvSpPr txBox="1">
            <a:spLocks noChangeArrowheads="1"/>
          </p:cNvSpPr>
          <p:nvPr userDrawn="1"/>
        </p:nvSpPr>
        <p:spPr bwMode="auto">
          <a:xfrm>
            <a:off x="0" y="5360988"/>
            <a:ext cx="1690688" cy="1054100"/>
          </a:xfrm>
          <a:prstGeom prst="rect">
            <a:avLst/>
          </a:prstGeom>
          <a:noFill/>
          <a:ln w="9525">
            <a:noFill/>
            <a:miter lim="800000"/>
            <a:headEnd/>
            <a:tailEnd/>
          </a:ln>
          <a:effectLst/>
        </p:spPr>
        <p:txBody>
          <a:bodyPr>
            <a:spAutoFit/>
          </a:bodyPr>
          <a:lstStyle/>
          <a:p>
            <a:pPr>
              <a:spcBef>
                <a:spcPct val="50000"/>
              </a:spcBef>
              <a:defRPr/>
            </a:pPr>
            <a:r>
              <a:rPr lang="en-US" b="1">
                <a:solidFill>
                  <a:schemeClr val="folHlink"/>
                </a:solidFill>
              </a:rPr>
              <a:t>ADD Gov’t LOGO</a:t>
            </a:r>
          </a:p>
          <a:p>
            <a:pPr>
              <a:spcBef>
                <a:spcPct val="50000"/>
              </a:spcBef>
              <a:defRPr/>
            </a:pPr>
            <a:endParaRPr lang="en-US" b="1">
              <a:solidFill>
                <a:schemeClr val="folHlink"/>
              </a:solidFill>
            </a:endParaRPr>
          </a:p>
        </p:txBody>
      </p:sp>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88EADE-393B-400D-8BCC-14704D2372EB}"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D6D86A7-77D9-4FE0-A01D-50253E1B0B9E}"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2F633DD-F728-4E43-AFF7-D202BD4A1AD4}"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p:spPr>
        <p:txBody>
          <a:bodyPr wrap="none" anchor="ctr"/>
          <a:lstStyle/>
          <a:p>
            <a:pPr>
              <a:defRPr/>
            </a:pPr>
            <a:endParaRPr lang="en-US"/>
          </a:p>
        </p:txBody>
      </p:sp>
      <p:pic>
        <p:nvPicPr>
          <p:cNvPr id="5" name="Picture 5" descr="Vertical_RGB_600"/>
          <p:cNvPicPr>
            <a:picLocks noChangeAspect="1" noChangeArrowheads="1"/>
          </p:cNvPicPr>
          <p:nvPr/>
        </p:nvPicPr>
        <p:blipFill>
          <a:blip r:embed="rId2"/>
          <a:srcRect/>
          <a:stretch>
            <a:fillRect/>
          </a:stretch>
        </p:blipFill>
        <p:spPr bwMode="auto">
          <a:xfrm>
            <a:off x="2600325" y="5010150"/>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4810125" y="5010150"/>
            <a:ext cx="1447800" cy="1371600"/>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smtClean="0"/>
              <a:t>Click to edit Master title style</a:t>
            </a:r>
            <a:endParaRPr lang="en-US"/>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779779D-55C5-4668-B765-4DC0D0339411}"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9D25CC6-27A3-4F60-818F-97C03EC0CD08}"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7E7E8349-9BF5-43F4-8D86-8E8CF71499C1}"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7E4BAF16-FE78-49D3-849C-9B868245E4FF}" type="slidenum">
              <a:rPr lang="en-US"/>
              <a:pPr>
                <a:defRPr/>
              </a:pPr>
              <a:t>‹#›</a:t>
            </a:fld>
            <a:endParaRPr lang="en-US" sz="120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772DD13-C745-478C-A239-F469AA0D90AD}"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EE7210F-CDF9-4333-8A86-4608F475B8D9}" type="slidenum">
              <a:rPr lang="en-US"/>
              <a:pPr>
                <a:defRPr/>
              </a:pPr>
              <a:t>‹#›</a:t>
            </a:fld>
            <a:endParaRPr lang="en-US" sz="120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59769A7-A8DD-4425-A425-0CC3105E1812}"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09E5E63-A16C-4B1A-AF3D-EAED64FF6F4A}"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07E06F6-8C5A-4508-B1D4-1CECE5744A55}"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4057BB1-9369-4C42-9B2C-F006C908C752}"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E978EF3-C3FD-4643-9CA4-D0EC627A2C6F}"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54274" name="Rectangle 2"/>
          <p:cNvSpPr>
            <a:spLocks noGrp="1" noChangeArrowheads="1"/>
          </p:cNvSpPr>
          <p:nvPr/>
        </p:nvSpPr>
        <p:spPr bwMode="auto">
          <a:xfrm>
            <a:off x="923925" y="274638"/>
            <a:ext cx="7762875" cy="1143000"/>
          </a:xfrm>
          <a:prstGeom prst="rect">
            <a:avLst/>
          </a:prstGeom>
        </p:spPr>
        <p:txBody>
          <a:bodyPr anchor="ctr"/>
          <a:lstStyle/>
          <a:p>
            <a:pPr eaLnBrk="0" hangingPunct="0"/>
            <a:endParaRPr lang="en-US" sz="3600" b="1"/>
          </a:p>
        </p:txBody>
      </p:sp>
      <p:sp>
        <p:nvSpPr>
          <p:cNvPr id="54275" name="Rectangle 3"/>
          <p:cNvSpPr>
            <a:spLocks noGrp="1" noChangeArrowheads="1"/>
          </p:cNvSpPr>
          <p:nvPr/>
        </p:nvSpPr>
        <p:spPr bwMode="auto">
          <a:xfrm>
            <a:off x="923925" y="1600200"/>
            <a:ext cx="7762875" cy="3962400"/>
          </a:xfrm>
          <a:prstGeom prst="rect">
            <a:avLst/>
          </a:prstGeom>
        </p:spPr>
        <p:txBody>
          <a:bodyPr/>
          <a:lstStyle/>
          <a:p>
            <a:pPr marL="342900" indent="-342900" eaLnBrk="0" hangingPunct="0">
              <a:spcBef>
                <a:spcPct val="20000"/>
              </a:spcBef>
              <a:spcAft>
                <a:spcPct val="20000"/>
              </a:spcAft>
              <a:buClr>
                <a:schemeClr val="hlink"/>
              </a:buClr>
              <a:buFont typeface="Wingdings" pitchFamily="2" charset="2"/>
              <a:buChar char="§"/>
            </a:pPr>
            <a:endParaRPr lang="en-US" sz="2600"/>
          </a:p>
        </p:txBody>
      </p:sp>
    </p:spTree>
    <p:extLst>
      <p:ext uri="{BB962C8B-B14F-4D97-AF65-F5344CB8AC3E}">
        <p14:creationId xmlns:p14="http://schemas.microsoft.com/office/powerpoint/2010/main" xmlns="" val="261499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8B9EC0A-B26D-4DF1-9FDC-3B1B86DADB04}"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909D45D0-19B1-4269-8384-8DFDFD38C1F7}" type="slidenum">
              <a:rPr lang="en-US"/>
              <a:pPr>
                <a:defRPr/>
              </a:pPr>
              <a:t>‹#›</a:t>
            </a:fld>
            <a:endParaRPr lang="en-US" sz="120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4FA093B-801A-4C8D-ACF9-E92D71EDC478}"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493355B-3090-4DD8-B032-4A3DCDBD0AFC}" type="slidenum">
              <a:rPr lang="en-US"/>
              <a:pPr>
                <a:defRPr/>
              </a:pPr>
              <a:t>‹#›</a:t>
            </a:fld>
            <a:endParaRPr lang="en-US" sz="120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3C7EAB1-FC8D-4A84-A3E9-D7FC7223B71C}"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030B61-7270-4E69-8E05-6A8E1F2BE513}"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defRPr>
            </a:lvl1pPr>
          </a:lstStyle>
          <a:p>
            <a:pPr>
              <a:defRPr/>
            </a:pPr>
            <a:fld id="{749AC954-9CEF-4E6F-80CA-8170D280E842}" type="slidenum">
              <a:rPr lang="en-US"/>
              <a:pPr>
                <a:defRPr/>
              </a:pPr>
              <a:t>‹#›</a:t>
            </a:fld>
            <a:endParaRPr lang="en-US" sz="1200"/>
          </a:p>
        </p:txBody>
      </p:sp>
      <p:sp>
        <p:nvSpPr>
          <p:cNvPr id="3078"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US"/>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99"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pPr>
              <a:defRPr/>
            </a:pPr>
            <a:endParaRPr lang="en-US"/>
          </a:p>
        </p:txBody>
      </p:sp>
      <p:sp>
        <p:nvSpPr>
          <p:cNvPr id="25603"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4"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latin typeface="Arial" charset="0"/>
              </a:defRPr>
            </a:lvl1pPr>
          </a:lstStyle>
          <a:p>
            <a:pPr>
              <a:defRPr/>
            </a:pPr>
            <a:fld id="{F3A0E77A-979E-4FC3-A9E8-D96AD15D896A}" type="slidenum">
              <a:rPr lang="en-US"/>
              <a:pPr>
                <a:defRPr/>
              </a:pPr>
              <a:t>‹#›</a:t>
            </a:fld>
            <a:endParaRPr lang="en-US" sz="1200"/>
          </a:p>
        </p:txBody>
      </p:sp>
      <p:sp>
        <p:nvSpPr>
          <p:cNvPr id="1030" name="Line 6"/>
          <p:cNvSpPr>
            <a:spLocks noChangeShapeType="1"/>
          </p:cNvSpPr>
          <p:nvPr/>
        </p:nvSpPr>
        <p:spPr bwMode="auto">
          <a:xfrm>
            <a:off x="1270000" y="6477000"/>
            <a:ext cx="7569200" cy="0"/>
          </a:xfrm>
          <a:prstGeom prst="line">
            <a:avLst/>
          </a:prstGeom>
          <a:noFill/>
          <a:ln w="9525">
            <a:solidFill>
              <a:schemeClr val="tx1"/>
            </a:solidFill>
            <a:round/>
            <a:headEnd/>
            <a:tailEnd/>
          </a:ln>
          <a:extLst/>
        </p:spPr>
        <p:txBody>
          <a:bodyPr/>
          <a:lstStyle/>
          <a:p>
            <a:pPr>
              <a:defRPr/>
            </a:pPr>
            <a:endParaRPr lang="en-US"/>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latin typeface="Arial" charset="0"/>
              </a:defRPr>
            </a:lvl1pPr>
          </a:lstStyle>
          <a:p>
            <a:pPr>
              <a:defRPr/>
            </a:pPr>
            <a:endParaRPr lang="en-US"/>
          </a:p>
        </p:txBody>
      </p:sp>
      <p:pic>
        <p:nvPicPr>
          <p:cNvPr id="25608" name="Picture 8" descr="Vertical_RGB_600"/>
          <p:cNvPicPr>
            <a:picLocks noChangeAspect="1" noChangeArrowheads="1"/>
          </p:cNvPicPr>
          <p:nvPr/>
        </p:nvPicPr>
        <p:blipFill>
          <a:blip r:embed="rId14"/>
          <a:srcRect/>
          <a:stretch>
            <a:fillRect/>
          </a:stretch>
        </p:blipFill>
        <p:spPr bwMode="auto">
          <a:xfrm>
            <a:off x="6580188" y="5829300"/>
            <a:ext cx="1116012" cy="914400"/>
          </a:xfrm>
          <a:prstGeom prst="rect">
            <a:avLst/>
          </a:prstGeom>
          <a:noFill/>
          <a:ln w="9525">
            <a:noFill/>
            <a:miter lim="800000"/>
            <a:headEnd/>
            <a:tailEnd/>
          </a:ln>
        </p:spPr>
      </p:pic>
      <p:pic>
        <p:nvPicPr>
          <p:cNvPr id="25609" name="Picture 9" descr="logo_2004"/>
          <p:cNvPicPr>
            <a:picLocks noChangeAspect="1" noChangeArrowheads="1"/>
          </p:cNvPicPr>
          <p:nvPr/>
        </p:nvPicPr>
        <p:blipFill>
          <a:blip r:embed="rId15"/>
          <a:srcRect/>
          <a:stretch>
            <a:fillRect/>
          </a:stretch>
        </p:blipFill>
        <p:spPr bwMode="auto">
          <a:xfrm>
            <a:off x="7950200" y="5829300"/>
            <a:ext cx="9652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00"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801" r:id="rId12"/>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4.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4.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sz="quarter"/>
          </p:nvPr>
        </p:nvSpPr>
        <p:spPr>
          <a:xfrm>
            <a:off x="700315" y="1097190"/>
            <a:ext cx="7896225" cy="1878013"/>
          </a:xfrm>
        </p:spPr>
        <p:txBody>
          <a:bodyPr/>
          <a:lstStyle/>
          <a:p>
            <a:pPr eaLnBrk="1" hangingPunct="1">
              <a:defRPr/>
            </a:pPr>
            <a:r>
              <a:rPr lang="en-US" cap="all" dirty="0" smtClean="0"/>
              <a:t>Understanding Data and Information Flow</a:t>
            </a:r>
          </a:p>
        </p:txBody>
      </p:sp>
      <p:sp>
        <p:nvSpPr>
          <p:cNvPr id="52226" name="Rectangle 5"/>
          <p:cNvSpPr>
            <a:spLocks noGrp="1" noChangeArrowheads="1"/>
          </p:cNvSpPr>
          <p:nvPr>
            <p:ph type="subTitle" sz="quarter" idx="1"/>
          </p:nvPr>
        </p:nvSpPr>
        <p:spPr>
          <a:xfrm>
            <a:off x="6367463" y="3740150"/>
            <a:ext cx="2459037" cy="804863"/>
          </a:xfrm>
        </p:spPr>
        <p:txBody>
          <a:bodyPr/>
          <a:lstStyle/>
          <a:p>
            <a:pPr eaLnBrk="1" hangingPunct="1"/>
            <a:r>
              <a:rPr lang="en-US" sz="1800" b="1" i="1" smtClean="0"/>
              <a:t>Module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923925" y="274638"/>
            <a:ext cx="7762875" cy="862012"/>
          </a:xfrm>
        </p:spPr>
        <p:txBody>
          <a:bodyPr/>
          <a:lstStyle/>
          <a:p>
            <a:pPr algn="ctr" eaLnBrk="1" hangingPunct="1"/>
            <a:r>
              <a:rPr lang="en-US" smtClean="0"/>
              <a:t>Information Use Mapping</a:t>
            </a:r>
          </a:p>
        </p:txBody>
      </p:sp>
      <p:sp>
        <p:nvSpPr>
          <p:cNvPr id="70658" name="Rectangle 3"/>
          <p:cNvSpPr>
            <a:spLocks noGrp="1" noChangeArrowheads="1"/>
          </p:cNvSpPr>
          <p:nvPr>
            <p:ph idx="1"/>
          </p:nvPr>
        </p:nvSpPr>
        <p:spPr>
          <a:xfrm>
            <a:off x="590550" y="1147763"/>
            <a:ext cx="8129588" cy="5124450"/>
          </a:xfrm>
        </p:spPr>
        <p:txBody>
          <a:bodyPr/>
          <a:lstStyle/>
          <a:p>
            <a:pPr eaLnBrk="1" hangingPunct="1"/>
            <a:r>
              <a:rPr lang="en-US" smtClean="0"/>
              <a:t>Purpose </a:t>
            </a:r>
          </a:p>
          <a:p>
            <a:pPr lvl="1" eaLnBrk="1" hangingPunct="1"/>
            <a:r>
              <a:rPr lang="en-US" smtClean="0"/>
              <a:t>Describe existing flow of health information to identify opportunities for improving its use</a:t>
            </a:r>
          </a:p>
          <a:p>
            <a:pPr eaLnBrk="1" hangingPunct="1"/>
            <a:r>
              <a:rPr lang="en-US" smtClean="0"/>
              <a:t>Description</a:t>
            </a:r>
          </a:p>
          <a:p>
            <a:pPr lvl="1" eaLnBrk="1" hangingPunct="1"/>
            <a:r>
              <a:rPr lang="en-US" smtClean="0"/>
              <a:t>Identifies gaps and opportunities for using information</a:t>
            </a:r>
          </a:p>
          <a:p>
            <a:pPr lvl="1" eaLnBrk="1" hangingPunct="1"/>
            <a:r>
              <a:rPr lang="en-US" smtClean="0"/>
              <a:t>Identifies opportunities for additional feedback mechanisms</a:t>
            </a:r>
          </a:p>
          <a:p>
            <a:pPr lvl="1" eaLnBrk="1" hangingPunct="1"/>
            <a:r>
              <a:rPr lang="en-US" smtClean="0"/>
              <a:t>Identifies points where analysis &amp; data could support programmatic decision making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6"/>
          <p:cNvSpPr>
            <a:spLocks noChangeArrowheads="1"/>
          </p:cNvSpPr>
          <p:nvPr/>
        </p:nvSpPr>
        <p:spPr bwMode="auto">
          <a:xfrm>
            <a:off x="0" y="1138238"/>
            <a:ext cx="9144000" cy="0"/>
          </a:xfrm>
          <a:prstGeom prst="rect">
            <a:avLst/>
          </a:prstGeom>
          <a:noFill/>
          <a:ln w="9525">
            <a:noFill/>
            <a:miter lim="800000"/>
            <a:headEnd/>
            <a:tailEnd/>
          </a:ln>
        </p:spPr>
        <p:txBody>
          <a:bodyPr wrap="none" anchor="ctr">
            <a:spAutoFit/>
          </a:bodyPr>
          <a:lstStyle/>
          <a:p>
            <a:endParaRPr lang="en-US">
              <a:solidFill>
                <a:srgbClr val="FFFFFF"/>
              </a:solidFill>
            </a:endParaRPr>
          </a:p>
        </p:txBody>
      </p:sp>
      <p:graphicFrame>
        <p:nvGraphicFramePr>
          <p:cNvPr id="25606" name="Object 6"/>
          <p:cNvGraphicFramePr>
            <a:graphicFrameLocks noChangeAspect="1"/>
          </p:cNvGraphicFramePr>
          <p:nvPr>
            <p:extLst>
              <p:ext uri="{D42A27DB-BD31-4B8C-83A1-F6EECF244321}">
                <p14:modId xmlns:p14="http://schemas.microsoft.com/office/powerpoint/2010/main" xmlns="" val="302169662"/>
              </p:ext>
            </p:extLst>
          </p:nvPr>
        </p:nvGraphicFramePr>
        <p:xfrm>
          <a:off x="385762" y="446314"/>
          <a:ext cx="8372475" cy="5834063"/>
        </p:xfrm>
        <a:graphic>
          <a:graphicData uri="http://schemas.openxmlformats.org/presentationml/2006/ole">
            <p:oleObj spid="_x0000_s5124" name="Document" r:id="rId4" imgW="8371180" imgH="5833747" progId="Word.Document.12">
              <p:embed/>
            </p:oleObj>
          </a:graphicData>
        </a:graphic>
      </p:graphicFrame>
    </p:spTree>
    <p:extLst>
      <p:ext uri="{BB962C8B-B14F-4D97-AF65-F5344CB8AC3E}">
        <p14:creationId xmlns:p14="http://schemas.microsoft.com/office/powerpoint/2010/main" xmlns="" val="3759910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6"/>
          <p:cNvSpPr>
            <a:spLocks noChangeArrowheads="1"/>
          </p:cNvSpPr>
          <p:nvPr/>
        </p:nvSpPr>
        <p:spPr bwMode="auto">
          <a:xfrm>
            <a:off x="0" y="1138238"/>
            <a:ext cx="9144000" cy="0"/>
          </a:xfrm>
          <a:prstGeom prst="rect">
            <a:avLst/>
          </a:prstGeom>
          <a:noFill/>
          <a:ln w="9525">
            <a:noFill/>
            <a:miter lim="800000"/>
            <a:headEnd/>
            <a:tailEnd/>
          </a:ln>
        </p:spPr>
        <p:txBody>
          <a:bodyPr wrap="none" anchor="ctr">
            <a:spAutoFit/>
          </a:bodyPr>
          <a:lstStyle/>
          <a:p>
            <a:endParaRPr lang="en-US">
              <a:solidFill>
                <a:srgbClr val="FFFFFF"/>
              </a:solidFill>
            </a:endParaRPr>
          </a:p>
        </p:txBody>
      </p:sp>
      <p:graphicFrame>
        <p:nvGraphicFramePr>
          <p:cNvPr id="26629" name="Object 5"/>
          <p:cNvGraphicFramePr>
            <a:graphicFrameLocks noChangeAspect="1"/>
          </p:cNvGraphicFramePr>
          <p:nvPr/>
        </p:nvGraphicFramePr>
        <p:xfrm>
          <a:off x="317500" y="228600"/>
          <a:ext cx="8509000" cy="6297613"/>
        </p:xfrm>
        <a:graphic>
          <a:graphicData uri="http://schemas.openxmlformats.org/presentationml/2006/ole">
            <p:oleObj spid="_x0000_s6148" name="Document" r:id="rId4" imgW="8508666" imgH="6297315" progId="Word.Document.12">
              <p:embed/>
            </p:oleObj>
          </a:graphicData>
        </a:graphic>
      </p:graphicFrame>
    </p:spTree>
    <p:extLst>
      <p:ext uri="{BB962C8B-B14F-4D97-AF65-F5344CB8AC3E}">
        <p14:creationId xmlns:p14="http://schemas.microsoft.com/office/powerpoint/2010/main" xmlns="" val="3287797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algn="ctr" eaLnBrk="1" hangingPunct="1"/>
            <a:r>
              <a:rPr lang="en-US" smtClean="0"/>
              <a:t>Key Messages</a:t>
            </a:r>
          </a:p>
        </p:txBody>
      </p:sp>
      <p:sp>
        <p:nvSpPr>
          <p:cNvPr id="78850" name="Rectangle 3"/>
          <p:cNvSpPr>
            <a:spLocks noGrp="1" noChangeArrowheads="1"/>
          </p:cNvSpPr>
          <p:nvPr>
            <p:ph idx="1"/>
          </p:nvPr>
        </p:nvSpPr>
        <p:spPr/>
        <p:txBody>
          <a:bodyPr/>
          <a:lstStyle/>
          <a:p>
            <a:pPr eaLnBrk="1" hangingPunct="1">
              <a:lnSpc>
                <a:spcPct val="120000"/>
              </a:lnSpc>
              <a:spcBef>
                <a:spcPct val="0"/>
              </a:spcBef>
              <a:spcAft>
                <a:spcPct val="0"/>
              </a:spcAft>
            </a:pPr>
            <a:r>
              <a:rPr lang="en-US" sz="3200" smtClean="0"/>
              <a:t>Actual flow of data and information can reveal barriers to improving data quality and use</a:t>
            </a:r>
          </a:p>
          <a:p>
            <a:pPr eaLnBrk="1" hangingPunct="1">
              <a:lnSpc>
                <a:spcPct val="120000"/>
              </a:lnSpc>
              <a:spcBef>
                <a:spcPct val="0"/>
              </a:spcBef>
              <a:spcAft>
                <a:spcPct val="0"/>
              </a:spcAft>
            </a:pPr>
            <a:r>
              <a:rPr lang="en-US" sz="3200" smtClean="0"/>
              <a:t>Information Use Map can highlight intervention points</a:t>
            </a:r>
          </a:p>
          <a:p>
            <a:pPr eaLnBrk="1" hangingPunct="1">
              <a:lnSpc>
                <a:spcPct val="110000"/>
              </a:lnSpc>
              <a:spcBef>
                <a:spcPct val="0"/>
              </a:spcBef>
              <a:spcAft>
                <a:spcPct val="0"/>
              </a:spcAft>
            </a:pPr>
            <a:endParaRPr lang="en-US" smtClean="0"/>
          </a:p>
        </p:txBody>
      </p:sp>
      <p:sp>
        <p:nvSpPr>
          <p:cNvPr id="78851" name="Slide Number Placeholder 4"/>
          <p:cNvSpPr>
            <a:spLocks noGrp="1"/>
          </p:cNvSpPr>
          <p:nvPr>
            <p:ph type="sldNum" sz="quarter" idx="10"/>
          </p:nvPr>
        </p:nvSpPr>
        <p:spPr>
          <a:xfrm>
            <a:off x="0" y="6096000"/>
            <a:ext cx="4191000" cy="476250"/>
          </a:xfrm>
          <a:noFill/>
        </p:spPr>
        <p:txBody>
          <a:bodyPr/>
          <a:lstStyle/>
          <a:p>
            <a:fld id="{38509EFB-86FE-4526-9CC5-747D0A9745A5}" type="slidenum">
              <a:rPr lang="en-US" sz="1200" smtClean="0"/>
              <a:pPr/>
              <a:t>13</a:t>
            </a:fld>
            <a:endParaRPr lang="en-US" sz="1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algn="ctr" eaLnBrk="1" hangingPunct="1"/>
            <a:r>
              <a:rPr lang="en-US" smtClean="0"/>
              <a:t>Small Group Activity 4:  </a:t>
            </a:r>
            <a:br>
              <a:rPr lang="en-US" smtClean="0"/>
            </a:br>
            <a:r>
              <a:rPr lang="en-US" smtClean="0"/>
              <a:t>Part 1 Instructions </a:t>
            </a:r>
          </a:p>
        </p:txBody>
      </p:sp>
      <p:sp>
        <p:nvSpPr>
          <p:cNvPr id="80898" name="Rectangle 3"/>
          <p:cNvSpPr>
            <a:spLocks noGrp="1" noChangeArrowheads="1"/>
          </p:cNvSpPr>
          <p:nvPr>
            <p:ph idx="1"/>
          </p:nvPr>
        </p:nvSpPr>
        <p:spPr>
          <a:xfrm>
            <a:off x="938213" y="1765300"/>
            <a:ext cx="7762875" cy="3400425"/>
          </a:xfrm>
        </p:spPr>
        <p:txBody>
          <a:bodyPr/>
          <a:lstStyle/>
          <a:p>
            <a:pPr eaLnBrk="1" hangingPunct="1"/>
            <a:r>
              <a:rPr lang="en-US" sz="3000" dirty="0" smtClean="0"/>
              <a:t>Convene in a small group by organization</a:t>
            </a:r>
          </a:p>
          <a:p>
            <a:pPr eaLnBrk="1" hangingPunct="1"/>
            <a:r>
              <a:rPr lang="en-US" sz="3000" dirty="0" smtClean="0"/>
              <a:t>Complete the Information Use Map for your organization as data flow </a:t>
            </a:r>
            <a:r>
              <a:rPr lang="en-US" sz="3000" u="sng" dirty="0" smtClean="0"/>
              <a:t>now</a:t>
            </a:r>
          </a:p>
          <a:p>
            <a:pPr eaLnBrk="1" hangingPunct="1"/>
            <a:r>
              <a:rPr lang="en-US" sz="3000" dirty="0" smtClean="0"/>
              <a:t>Activity time: 30 minutes</a:t>
            </a:r>
          </a:p>
          <a:p>
            <a:pPr eaLnBrk="1" hangingPunct="1"/>
            <a:endParaRPr lang="en-US" sz="3000" u="sng" dirty="0" smtClean="0"/>
          </a:p>
        </p:txBody>
      </p:sp>
      <p:sp>
        <p:nvSpPr>
          <p:cNvPr id="80899" name="Slide Number Placeholder 4"/>
          <p:cNvSpPr>
            <a:spLocks noGrp="1"/>
          </p:cNvSpPr>
          <p:nvPr>
            <p:ph type="sldNum" sz="quarter" idx="10"/>
          </p:nvPr>
        </p:nvSpPr>
        <p:spPr>
          <a:xfrm>
            <a:off x="0" y="6096000"/>
            <a:ext cx="4191000" cy="476250"/>
          </a:xfrm>
          <a:noFill/>
        </p:spPr>
        <p:txBody>
          <a:bodyPr/>
          <a:lstStyle/>
          <a:p>
            <a:fld id="{3DCD0B86-3B61-419A-9F32-0847055B8BC7}"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549275" y="274638"/>
            <a:ext cx="8137525" cy="1143000"/>
          </a:xfrm>
        </p:spPr>
        <p:txBody>
          <a:bodyPr/>
          <a:lstStyle/>
          <a:p>
            <a:pPr algn="ctr" eaLnBrk="1" hangingPunct="1"/>
            <a:r>
              <a:rPr lang="en-US" smtClean="0"/>
              <a:t>Small Group Activity 4:  </a:t>
            </a:r>
            <a:br>
              <a:rPr lang="en-US" smtClean="0"/>
            </a:br>
            <a:r>
              <a:rPr lang="en-US" smtClean="0"/>
              <a:t>Part 2 Instructions </a:t>
            </a:r>
          </a:p>
        </p:txBody>
      </p:sp>
      <p:sp>
        <p:nvSpPr>
          <p:cNvPr id="16387" name="Content Placeholder 2"/>
          <p:cNvSpPr>
            <a:spLocks noGrp="1"/>
          </p:cNvSpPr>
          <p:nvPr>
            <p:ph idx="1"/>
          </p:nvPr>
        </p:nvSpPr>
        <p:spPr>
          <a:xfrm>
            <a:off x="773113" y="1736725"/>
            <a:ext cx="7762875" cy="3962400"/>
          </a:xfrm>
        </p:spPr>
        <p:txBody>
          <a:bodyPr>
            <a:normAutofit/>
          </a:bodyPr>
          <a:lstStyle/>
          <a:p>
            <a:pPr eaLnBrk="1" hangingPunct="1">
              <a:lnSpc>
                <a:spcPct val="80000"/>
              </a:lnSpc>
            </a:pPr>
            <a:r>
              <a:rPr lang="en-US" sz="2400" smtClean="0"/>
              <a:t>Review the map and discuss among your group how the flow of information could be improved:</a:t>
            </a:r>
          </a:p>
          <a:p>
            <a:pPr lvl="1" eaLnBrk="1" hangingPunct="1">
              <a:lnSpc>
                <a:spcPct val="80000"/>
              </a:lnSpc>
            </a:pPr>
            <a:r>
              <a:rPr lang="en-US" sz="2200" smtClean="0"/>
              <a:t>How else could data be analyzed?</a:t>
            </a:r>
          </a:p>
          <a:p>
            <a:pPr lvl="1" eaLnBrk="1" hangingPunct="1">
              <a:lnSpc>
                <a:spcPct val="80000"/>
              </a:lnSpc>
            </a:pPr>
            <a:r>
              <a:rPr lang="en-US" sz="2200" smtClean="0"/>
              <a:t>Are there opportunities for feedback mechanisms?</a:t>
            </a:r>
          </a:p>
          <a:p>
            <a:pPr lvl="1" eaLnBrk="1" hangingPunct="1">
              <a:lnSpc>
                <a:spcPct val="80000"/>
              </a:lnSpc>
            </a:pPr>
            <a:r>
              <a:rPr lang="en-US" sz="2200" smtClean="0"/>
              <a:t>Are data being used by all stakeholders?</a:t>
            </a:r>
          </a:p>
          <a:p>
            <a:pPr eaLnBrk="1" hangingPunct="1">
              <a:lnSpc>
                <a:spcPct val="80000"/>
              </a:lnSpc>
            </a:pPr>
            <a:r>
              <a:rPr lang="en-US" sz="2400" smtClean="0"/>
              <a:t>Note potential interventions based on your discussion.</a:t>
            </a:r>
          </a:p>
          <a:p>
            <a:pPr eaLnBrk="1" hangingPunct="1">
              <a:lnSpc>
                <a:spcPct val="80000"/>
              </a:lnSpc>
            </a:pPr>
            <a:r>
              <a:rPr lang="en-US" sz="2400" smtClean="0"/>
              <a:t>Make a 2</a:t>
            </a:r>
            <a:r>
              <a:rPr lang="en-US" sz="2400" baseline="30000" smtClean="0"/>
              <a:t>nd</a:t>
            </a:r>
            <a:r>
              <a:rPr lang="en-US" sz="2400" smtClean="0"/>
              <a:t> version of the map to illustrate an improved flow of information.</a:t>
            </a:r>
          </a:p>
          <a:p>
            <a:pPr eaLnBrk="1" hangingPunct="1">
              <a:lnSpc>
                <a:spcPct val="80000"/>
              </a:lnSpc>
            </a:pPr>
            <a:r>
              <a:rPr lang="en-US" sz="2400" smtClean="0"/>
              <a:t>Activity time: 30 minutes</a:t>
            </a:r>
          </a:p>
          <a:p>
            <a:pPr eaLnBrk="1" hangingPunct="1">
              <a:lnSpc>
                <a:spcPct val="80000"/>
              </a:lnSpc>
            </a:pPr>
            <a:endParaRPr lang="en-US" sz="2400" smtClean="0"/>
          </a:p>
          <a:p>
            <a:pPr lvl="1" eaLnBrk="1" hangingPunct="1">
              <a:lnSpc>
                <a:spcPct val="80000"/>
              </a:lnSpc>
            </a:pPr>
            <a:endParaRPr lang="en-US" sz="2200" smtClean="0"/>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algn="ctr" eaLnBrk="1" hangingPunct="1"/>
            <a:r>
              <a:rPr lang="en-US" smtClean="0"/>
              <a:t>If you finish early…</a:t>
            </a:r>
          </a:p>
        </p:txBody>
      </p:sp>
      <p:sp>
        <p:nvSpPr>
          <p:cNvPr id="84994" name="Content Placeholder 2"/>
          <p:cNvSpPr>
            <a:spLocks noGrp="1"/>
          </p:cNvSpPr>
          <p:nvPr>
            <p:ph idx="1"/>
          </p:nvPr>
        </p:nvSpPr>
        <p:spPr/>
        <p:txBody>
          <a:bodyPr/>
          <a:lstStyle/>
          <a:p>
            <a:pPr eaLnBrk="1" hangingPunct="1"/>
            <a:r>
              <a:rPr lang="en-US" sz="3200" smtClean="0"/>
              <a:t>Summarize the best practices or corrections that you are suggesting</a:t>
            </a:r>
          </a:p>
          <a:p>
            <a:pPr eaLnBrk="1" hangingPunct="1"/>
            <a:r>
              <a:rPr lang="en-US" sz="3200" smtClean="0"/>
              <a:t>Discuss and share why these changes or best practices would facilitate use of the data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846138" y="169863"/>
            <a:ext cx="7762875" cy="744537"/>
          </a:xfrm>
        </p:spPr>
        <p:txBody>
          <a:bodyPr/>
          <a:lstStyle/>
          <a:p>
            <a:pPr algn="ctr" eaLnBrk="1" hangingPunct="1"/>
            <a:r>
              <a:rPr lang="en-US" smtClean="0"/>
              <a:t>Small Group Activity: Report Back</a:t>
            </a:r>
          </a:p>
        </p:txBody>
      </p:sp>
      <p:sp>
        <p:nvSpPr>
          <p:cNvPr id="18435" name="Content Placeholder 2"/>
          <p:cNvSpPr>
            <a:spLocks noGrp="1"/>
          </p:cNvSpPr>
          <p:nvPr>
            <p:ph idx="1"/>
          </p:nvPr>
        </p:nvSpPr>
        <p:spPr>
          <a:xfrm>
            <a:off x="660400" y="1149350"/>
            <a:ext cx="8015288" cy="4376738"/>
          </a:xfrm>
        </p:spPr>
        <p:txBody>
          <a:bodyPr>
            <a:normAutofit/>
          </a:bodyPr>
          <a:lstStyle/>
          <a:p>
            <a:pPr marL="514350" indent="-514350" eaLnBrk="1" hangingPunct="1">
              <a:lnSpc>
                <a:spcPct val="80000"/>
              </a:lnSpc>
              <a:buFont typeface="Arial" charset="0"/>
              <a:buAutoNum type="arabicPeriod"/>
            </a:pPr>
            <a:r>
              <a:rPr lang="en-US" sz="2200" dirty="0" smtClean="0"/>
              <a:t>One group member remains at the table to present the map to visitors.</a:t>
            </a:r>
          </a:p>
          <a:p>
            <a:pPr marL="514350" indent="-514350" eaLnBrk="1" hangingPunct="1">
              <a:lnSpc>
                <a:spcPct val="80000"/>
              </a:lnSpc>
              <a:buFont typeface="Arial" charset="0"/>
              <a:buAutoNum type="arabicPeriod"/>
            </a:pPr>
            <a:r>
              <a:rPr lang="en-US" sz="2200" dirty="0" smtClean="0"/>
              <a:t>Each table group moves to the right to visit the table next to them.</a:t>
            </a:r>
          </a:p>
          <a:p>
            <a:pPr marL="514350" indent="-514350" eaLnBrk="1" hangingPunct="1">
              <a:lnSpc>
                <a:spcPct val="80000"/>
              </a:lnSpc>
              <a:buFont typeface="Arial" charset="0"/>
              <a:buAutoNum type="arabicPeriod"/>
            </a:pPr>
            <a:r>
              <a:rPr lang="en-US" sz="2200" dirty="0" smtClean="0"/>
              <a:t>The table presenter spends 5 minutes explaining how his/her group improved information flow in its map and how this would facilitate use of data.</a:t>
            </a:r>
          </a:p>
          <a:p>
            <a:pPr marL="514350" indent="-514350" eaLnBrk="1" hangingPunct="1">
              <a:lnSpc>
                <a:spcPct val="80000"/>
              </a:lnSpc>
              <a:buFont typeface="Arial" charset="0"/>
              <a:buAutoNum type="arabicPeriod"/>
            </a:pPr>
            <a:r>
              <a:rPr lang="en-US" sz="2200" dirty="0" smtClean="0"/>
              <a:t>Repeat steps 2</a:t>
            </a:r>
            <a:r>
              <a:rPr lang="en-US" sz="2400" dirty="0"/>
              <a:t>–</a:t>
            </a:r>
            <a:r>
              <a:rPr lang="en-US" sz="2200" dirty="0" smtClean="0"/>
              <a:t>3.</a:t>
            </a:r>
          </a:p>
          <a:p>
            <a:pPr marL="514350" indent="-514350" eaLnBrk="1" hangingPunct="1">
              <a:lnSpc>
                <a:spcPct val="80000"/>
              </a:lnSpc>
              <a:buFont typeface="Arial" charset="0"/>
              <a:buAutoNum type="arabicPeriod"/>
            </a:pPr>
            <a:r>
              <a:rPr lang="en-US" sz="2200" dirty="0" smtClean="0"/>
              <a:t>Everyone returns to original tables.</a:t>
            </a:r>
          </a:p>
          <a:p>
            <a:pPr marL="514350" indent="-514350" eaLnBrk="1" hangingPunct="1">
              <a:lnSpc>
                <a:spcPct val="80000"/>
              </a:lnSpc>
              <a:buFont typeface="Arial" charset="0"/>
              <a:buAutoNum type="arabicPeriod"/>
            </a:pPr>
            <a:r>
              <a:rPr lang="en-US" sz="2200" dirty="0" smtClean="0"/>
              <a:t>Consider improving your map based on what you learned from your neighbors. </a:t>
            </a:r>
          </a:p>
          <a:p>
            <a:pPr marL="514350" indent="-514350" eaLnBrk="1" hangingPunct="1">
              <a:lnSpc>
                <a:spcPct val="80000"/>
              </a:lnSpc>
              <a:buFont typeface="Arial" charset="0"/>
              <a:buAutoNum type="arabicPeriod"/>
            </a:pPr>
            <a:r>
              <a:rPr lang="en-US" sz="2200" dirty="0" smtClean="0"/>
              <a:t>Time: 1 hour</a:t>
            </a:r>
          </a:p>
          <a:p>
            <a:pPr marL="514350" indent="-514350" eaLnBrk="1" hangingPunct="1">
              <a:lnSpc>
                <a:spcPct val="80000"/>
              </a:lnSpc>
            </a:pPr>
            <a:endParaRPr lang="en-US" sz="3000" dirty="0" smtClean="0"/>
          </a:p>
          <a:p>
            <a:pPr marL="514350" indent="-514350" eaLnBrk="1" hangingPunct="1">
              <a:lnSpc>
                <a:spcPct val="80000"/>
              </a:lnSpc>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549275" y="619125"/>
            <a:ext cx="8162925" cy="4400550"/>
          </a:xfrm>
          <a:prstGeom prst="rect">
            <a:avLst/>
          </a:prstGeom>
          <a:noFill/>
          <a:ln w="9525">
            <a:noFill/>
            <a:miter lim="800000"/>
            <a:headEnd/>
            <a:tailEnd/>
          </a:ln>
        </p:spPr>
        <p:txBody>
          <a:bodyPr>
            <a:spAutoFit/>
          </a:bodyPr>
          <a:lstStyle/>
          <a:p>
            <a:pPr algn="ctr"/>
            <a:r>
              <a:rPr lang="en-US" sz="3600" i="1">
                <a:solidFill>
                  <a:srgbClr val="FFFFFF"/>
                </a:solidFill>
              </a:rPr>
              <a:t>THANK YOU!</a:t>
            </a:r>
          </a:p>
          <a:p>
            <a:pPr algn="ctr"/>
            <a:endParaRPr lang="en-US" sz="2000" i="1">
              <a:solidFill>
                <a:srgbClr val="FFFFFF"/>
              </a:solidFill>
            </a:endParaRPr>
          </a:p>
          <a:p>
            <a:pPr algn="ctr">
              <a:lnSpc>
                <a:spcPct val="90000"/>
              </a:lnSpc>
              <a:buFont typeface="Wingdings" pitchFamily="2" charset="2"/>
              <a:buNone/>
            </a:pPr>
            <a:r>
              <a:rPr lang="en-US" sz="2000" b="1"/>
              <a:t>MEASURE Evaluation is a MEASURE project funded by the U.S. Agency for International Development and implemented by the Carolina Population Center at the University of North Carolina at Chapel Hill in partnership with Futures Group International, ICF Macro, John Snow, Inc., Management Sciences for Health, and Tulane University. Views expressed in this presentation do not necessarily reflect the views of USAID or the U.S. Government. MEASURE Evaluation is the USAID Global Health Bureau's primary vehicle for supporting improvements in monitoring and evaluation in population, health and nutrition worldwide.</a:t>
            </a:r>
          </a:p>
          <a:p>
            <a:pPr algn="ctr"/>
            <a:endParaRPr lang="en-US" sz="2000" i="1">
              <a:solidFill>
                <a:srgbClr val="FFFFFF"/>
              </a:solidFill>
            </a:endParaRPr>
          </a:p>
          <a:p>
            <a:pPr algn="ctr"/>
            <a:r>
              <a:rPr lang="en-US" sz="2400" i="1">
                <a:solidFill>
                  <a:srgbClr val="FFFFFF"/>
                </a:solidFill>
              </a:rPr>
              <a:t>Visit us online at http://www.cpc.unc.edu/measure</a:t>
            </a:r>
            <a:endParaRPr lang="en-US" i="1">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algn="ctr" eaLnBrk="1" hangingPunct="1"/>
            <a:r>
              <a:rPr lang="en-US" smtClean="0"/>
              <a:t>Session Objectives</a:t>
            </a:r>
          </a:p>
        </p:txBody>
      </p:sp>
      <p:sp>
        <p:nvSpPr>
          <p:cNvPr id="54274" name="Rectangle 3"/>
          <p:cNvSpPr>
            <a:spLocks noGrp="1" noChangeArrowheads="1"/>
          </p:cNvSpPr>
          <p:nvPr>
            <p:ph idx="1"/>
          </p:nvPr>
        </p:nvSpPr>
        <p:spPr>
          <a:xfrm>
            <a:off x="630238" y="1447800"/>
            <a:ext cx="8129587" cy="5124450"/>
          </a:xfrm>
        </p:spPr>
        <p:txBody>
          <a:bodyPr/>
          <a:lstStyle/>
          <a:p>
            <a:pPr eaLnBrk="1" hangingPunct="1">
              <a:lnSpc>
                <a:spcPct val="120000"/>
              </a:lnSpc>
            </a:pPr>
            <a:r>
              <a:rPr lang="en-US" sz="2800" smtClean="0"/>
              <a:t>Identify opportunities for improving data production and use</a:t>
            </a:r>
          </a:p>
          <a:p>
            <a:pPr eaLnBrk="1" hangingPunct="1">
              <a:lnSpc>
                <a:spcPct val="120000"/>
              </a:lnSpc>
            </a:pPr>
            <a:r>
              <a:rPr lang="en-US" sz="2800" smtClean="0"/>
              <a:t>Identify opportunities for feedback mechanisms</a:t>
            </a:r>
          </a:p>
          <a:p>
            <a:pPr eaLnBrk="1" hangingPunct="1">
              <a:lnSpc>
                <a:spcPct val="120000"/>
              </a:lnSpc>
            </a:pPr>
            <a:r>
              <a:rPr lang="en-US" sz="2800" smtClean="0"/>
              <a:t>Identify points where analysis &amp; data could support programmatic decision making</a:t>
            </a:r>
          </a:p>
        </p:txBody>
      </p:sp>
      <p:sp>
        <p:nvSpPr>
          <p:cNvPr id="54275" name="Slide Number Placeholder 4"/>
          <p:cNvSpPr>
            <a:spLocks noGrp="1"/>
          </p:cNvSpPr>
          <p:nvPr>
            <p:ph type="sldNum" sz="quarter" idx="10"/>
          </p:nvPr>
        </p:nvSpPr>
        <p:spPr>
          <a:xfrm>
            <a:off x="0" y="6096000"/>
            <a:ext cx="4191000" cy="476250"/>
          </a:xfrm>
          <a:noFill/>
        </p:spPr>
        <p:txBody>
          <a:bodyPr/>
          <a:lstStyle/>
          <a:p>
            <a:fld id="{FE2A0642-506A-4BA7-AFBA-6B8B4D82C339}" type="slidenum">
              <a:rPr lang="en-US" sz="1200" smtClean="0"/>
              <a:pPr/>
              <a:t>2</a:t>
            </a:fld>
            <a:endParaRPr lang="en-US" sz="1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787400" y="233363"/>
            <a:ext cx="7596188" cy="1143000"/>
          </a:xfrm>
        </p:spPr>
        <p:txBody>
          <a:bodyPr/>
          <a:lstStyle/>
          <a:p>
            <a:pPr algn="ctr" eaLnBrk="1" hangingPunct="1"/>
            <a:r>
              <a:rPr lang="en-US" smtClean="0"/>
              <a:t>Data Demand &amp; Use </a:t>
            </a:r>
          </a:p>
        </p:txBody>
      </p:sp>
      <p:pic>
        <p:nvPicPr>
          <p:cNvPr id="56322" name="Picture 3" descr="measure flowchart"/>
          <p:cNvPicPr>
            <a:picLocks noChangeAspect="1" noChangeArrowheads="1"/>
          </p:cNvPicPr>
          <p:nvPr/>
        </p:nvPicPr>
        <p:blipFill>
          <a:blip r:embed="rId3"/>
          <a:srcRect/>
          <a:stretch>
            <a:fillRect/>
          </a:stretch>
        </p:blipFill>
        <p:spPr bwMode="auto">
          <a:xfrm>
            <a:off x="1376363" y="1416050"/>
            <a:ext cx="6491287" cy="410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algn="ctr" eaLnBrk="1" hangingPunct="1"/>
            <a:r>
              <a:rPr lang="en-US" smtClean="0"/>
              <a:t>Purpose of Understanding Data Flow</a:t>
            </a:r>
          </a:p>
        </p:txBody>
      </p:sp>
      <p:sp>
        <p:nvSpPr>
          <p:cNvPr id="58370" name="Rectangle 3"/>
          <p:cNvSpPr>
            <a:spLocks noGrp="1" noChangeArrowheads="1"/>
          </p:cNvSpPr>
          <p:nvPr>
            <p:ph idx="1"/>
          </p:nvPr>
        </p:nvSpPr>
        <p:spPr>
          <a:xfrm>
            <a:off x="630238" y="1633538"/>
            <a:ext cx="8129587" cy="4938712"/>
          </a:xfrm>
        </p:spPr>
        <p:txBody>
          <a:bodyPr/>
          <a:lstStyle/>
          <a:p>
            <a:pPr eaLnBrk="1" hangingPunct="1">
              <a:lnSpc>
                <a:spcPct val="120000"/>
              </a:lnSpc>
            </a:pPr>
            <a:r>
              <a:rPr lang="en-US" sz="3000" dirty="0" smtClean="0"/>
              <a:t>Helps us better understand our role in health information system and importance of collecting data</a:t>
            </a:r>
          </a:p>
          <a:p>
            <a:pPr eaLnBrk="1" hangingPunct="1">
              <a:lnSpc>
                <a:spcPct val="120000"/>
              </a:lnSpc>
            </a:pPr>
            <a:r>
              <a:rPr lang="en-US" sz="3000" dirty="0" smtClean="0"/>
              <a:t>Identify opportunities for improving data collection and analysis, increase availability, and ensure its use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4054475" y="1814512"/>
            <a:ext cx="4554537" cy="3616325"/>
            <a:chOff x="2555" y="1047"/>
            <a:chExt cx="2869" cy="2278"/>
          </a:xfrm>
          <a:solidFill>
            <a:srgbClr val="202EB0">
              <a:alpha val="0"/>
            </a:srgbClr>
          </a:solidFill>
        </p:grpSpPr>
        <p:grpSp>
          <p:nvGrpSpPr>
            <p:cNvPr id="9243" name="Group 3"/>
            <p:cNvGrpSpPr>
              <a:grpSpLocks/>
            </p:cNvGrpSpPr>
            <p:nvPr/>
          </p:nvGrpSpPr>
          <p:grpSpPr bwMode="auto">
            <a:xfrm>
              <a:off x="2783" y="1047"/>
              <a:ext cx="2641" cy="2278"/>
              <a:chOff x="2783" y="1047"/>
              <a:chExt cx="2641" cy="2278"/>
            </a:xfrm>
            <a:grpFill/>
          </p:grpSpPr>
          <p:sp>
            <p:nvSpPr>
              <p:cNvPr id="9247" name="Rectangle 4"/>
              <p:cNvSpPr>
                <a:spLocks noChangeArrowheads="1"/>
              </p:cNvSpPr>
              <p:nvPr/>
            </p:nvSpPr>
            <p:spPr bwMode="auto">
              <a:xfrm>
                <a:off x="2783" y="1047"/>
                <a:ext cx="2641" cy="2148"/>
              </a:xfrm>
              <a:prstGeom prst="rect">
                <a:avLst/>
              </a:prstGeom>
              <a:grpFill/>
              <a:ln w="38100" cmpd="dbl">
                <a:solidFill>
                  <a:schemeClr val="tx1"/>
                </a:solidFill>
                <a:prstDash val="sysDot"/>
                <a:miter lim="800000"/>
                <a:headEnd/>
                <a:tailEnd/>
              </a:ln>
            </p:spPr>
            <p:txBody>
              <a:bodyPr wrap="none" anchor="ctr"/>
              <a:lstStyle/>
              <a:p>
                <a:pPr>
                  <a:defRPr/>
                </a:pPr>
                <a:endParaRPr lang="en-US"/>
              </a:p>
            </p:txBody>
          </p:sp>
          <p:sp>
            <p:nvSpPr>
              <p:cNvPr id="9248" name="Text Box 5"/>
              <p:cNvSpPr txBox="1">
                <a:spLocks noChangeArrowheads="1"/>
              </p:cNvSpPr>
              <p:nvPr/>
            </p:nvSpPr>
            <p:spPr bwMode="auto">
              <a:xfrm>
                <a:off x="3050" y="2959"/>
                <a:ext cx="2161" cy="366"/>
              </a:xfrm>
              <a:prstGeom prst="rect">
                <a:avLst/>
              </a:prstGeom>
              <a:solidFill>
                <a:schemeClr val="bg1"/>
              </a:solidFill>
              <a:ln w="9525">
                <a:noFill/>
                <a:miter lim="800000"/>
                <a:headEnd/>
                <a:tailEnd/>
              </a:ln>
            </p:spPr>
            <p:txBody>
              <a:bodyPr>
                <a:spAutoFit/>
              </a:bodyPr>
              <a:lstStyle/>
              <a:p>
                <a:pPr>
                  <a:spcBef>
                    <a:spcPct val="50000"/>
                  </a:spcBef>
                  <a:defRPr/>
                </a:pPr>
                <a:r>
                  <a:rPr lang="en-US" sz="1600" b="1" i="1" dirty="0"/>
                  <a:t>Higher levels: district, province, national</a:t>
                </a:r>
              </a:p>
            </p:txBody>
          </p:sp>
        </p:grpSp>
        <p:grpSp>
          <p:nvGrpSpPr>
            <p:cNvPr id="9244" name="Group 6"/>
            <p:cNvGrpSpPr>
              <a:grpSpLocks/>
            </p:cNvGrpSpPr>
            <p:nvPr/>
          </p:nvGrpSpPr>
          <p:grpSpPr bwMode="auto">
            <a:xfrm>
              <a:off x="2555" y="2171"/>
              <a:ext cx="1220" cy="730"/>
              <a:chOff x="2555" y="2171"/>
              <a:chExt cx="1220" cy="730"/>
            </a:xfrm>
            <a:grpFill/>
          </p:grpSpPr>
          <p:sp>
            <p:nvSpPr>
              <p:cNvPr id="9245" name="AutoShape 7"/>
              <p:cNvSpPr>
                <a:spLocks noChangeArrowheads="1"/>
              </p:cNvSpPr>
              <p:nvPr/>
            </p:nvSpPr>
            <p:spPr bwMode="auto">
              <a:xfrm>
                <a:off x="2896" y="2171"/>
                <a:ext cx="879" cy="730"/>
              </a:xfrm>
              <a:prstGeom prst="flowChartAlternateProcess">
                <a:avLst/>
              </a:prstGeom>
              <a:solidFill>
                <a:schemeClr val="bg1"/>
              </a:solidFill>
              <a:ln w="9525">
                <a:solidFill>
                  <a:schemeClr val="tx1"/>
                </a:solidFill>
                <a:miter lim="800000"/>
                <a:headEnd/>
                <a:tailEnd/>
              </a:ln>
            </p:spPr>
            <p:txBody>
              <a:bodyPr anchor="ctr"/>
              <a:lstStyle/>
              <a:p>
                <a:pPr algn="ctr">
                  <a:defRPr/>
                </a:pPr>
                <a:r>
                  <a:rPr lang="en-US" sz="1600" dirty="0"/>
                  <a:t>Analysts, evaluators</a:t>
                </a:r>
              </a:p>
            </p:txBody>
          </p:sp>
          <p:sp>
            <p:nvSpPr>
              <p:cNvPr id="9246" name="Line 8"/>
              <p:cNvSpPr>
                <a:spLocks noChangeShapeType="1"/>
              </p:cNvSpPr>
              <p:nvPr/>
            </p:nvSpPr>
            <p:spPr bwMode="auto">
              <a:xfrm>
                <a:off x="2555" y="2435"/>
                <a:ext cx="309" cy="3"/>
              </a:xfrm>
              <a:prstGeom prst="line">
                <a:avLst/>
              </a:prstGeom>
              <a:grpFill/>
              <a:ln w="28575">
                <a:solidFill>
                  <a:schemeClr val="tx1"/>
                </a:solidFill>
                <a:round/>
                <a:headEnd/>
                <a:tailEnd type="triangle" w="med" len="med"/>
              </a:ln>
            </p:spPr>
            <p:txBody>
              <a:bodyPr/>
              <a:lstStyle/>
              <a:p>
                <a:pPr>
                  <a:defRPr/>
                </a:pPr>
                <a:endParaRPr lang="en-US"/>
              </a:p>
            </p:txBody>
          </p:sp>
        </p:grpSp>
      </p:grpSp>
      <p:sp>
        <p:nvSpPr>
          <p:cNvPr id="60418" name="Rectangle 9"/>
          <p:cNvSpPr>
            <a:spLocks noChangeArrowheads="1"/>
          </p:cNvSpPr>
          <p:nvPr/>
        </p:nvSpPr>
        <p:spPr bwMode="auto">
          <a:xfrm>
            <a:off x="461963" y="1816100"/>
            <a:ext cx="3763962" cy="3409950"/>
          </a:xfrm>
          <a:prstGeom prst="rect">
            <a:avLst/>
          </a:prstGeom>
          <a:solidFill>
            <a:srgbClr val="202EB0">
              <a:alpha val="14902"/>
            </a:srgbClr>
          </a:solidFill>
          <a:ln w="38100" cmpd="dbl">
            <a:solidFill>
              <a:schemeClr val="tx1"/>
            </a:solidFill>
            <a:prstDash val="sysDot"/>
            <a:miter lim="800000"/>
            <a:headEnd/>
            <a:tailEnd/>
          </a:ln>
        </p:spPr>
        <p:txBody>
          <a:bodyPr wrap="none" anchor="ctr"/>
          <a:lstStyle/>
          <a:p>
            <a:endParaRPr lang="en-US"/>
          </a:p>
        </p:txBody>
      </p:sp>
      <p:sp>
        <p:nvSpPr>
          <p:cNvPr id="60419" name="Text Box 10"/>
          <p:cNvSpPr txBox="1">
            <a:spLocks noChangeArrowheads="1"/>
          </p:cNvSpPr>
          <p:nvPr/>
        </p:nvSpPr>
        <p:spPr bwMode="auto">
          <a:xfrm>
            <a:off x="1998663" y="5029200"/>
            <a:ext cx="1909762" cy="581025"/>
          </a:xfrm>
          <a:prstGeom prst="rect">
            <a:avLst/>
          </a:prstGeom>
          <a:solidFill>
            <a:schemeClr val="bg1"/>
          </a:solidFill>
          <a:ln w="9525">
            <a:noFill/>
            <a:miter lim="800000"/>
            <a:headEnd/>
            <a:tailEnd/>
          </a:ln>
        </p:spPr>
        <p:txBody>
          <a:bodyPr>
            <a:spAutoFit/>
          </a:bodyPr>
          <a:lstStyle/>
          <a:p>
            <a:pPr>
              <a:spcBef>
                <a:spcPct val="50000"/>
              </a:spcBef>
            </a:pPr>
            <a:r>
              <a:rPr lang="en-US" sz="1600" b="1" i="1"/>
              <a:t>Service Delivery Point</a:t>
            </a:r>
          </a:p>
        </p:txBody>
      </p:sp>
      <p:sp>
        <p:nvSpPr>
          <p:cNvPr id="60420" name="AutoShape 11"/>
          <p:cNvSpPr>
            <a:spLocks noChangeArrowheads="1"/>
          </p:cNvSpPr>
          <p:nvPr/>
        </p:nvSpPr>
        <p:spPr bwMode="auto">
          <a:xfrm>
            <a:off x="1960563" y="2162175"/>
            <a:ext cx="3775075" cy="830263"/>
          </a:xfrm>
          <a:prstGeom prst="leftArrow">
            <a:avLst>
              <a:gd name="adj1" fmla="val 40824"/>
              <a:gd name="adj2" fmla="val 59762"/>
            </a:avLst>
          </a:prstGeom>
          <a:solidFill>
            <a:srgbClr val="FF99FF"/>
          </a:solidFill>
          <a:ln w="9525">
            <a:noFill/>
            <a:miter lim="800000"/>
            <a:headEnd/>
            <a:tailEnd/>
          </a:ln>
        </p:spPr>
        <p:txBody>
          <a:bodyPr wrap="none" anchor="ctr"/>
          <a:lstStyle/>
          <a:p>
            <a:pPr algn="r"/>
            <a:r>
              <a:rPr lang="en-US" sz="1600" b="1" i="1"/>
              <a:t>Feedback     </a:t>
            </a:r>
          </a:p>
        </p:txBody>
      </p:sp>
      <p:grpSp>
        <p:nvGrpSpPr>
          <p:cNvPr id="60421" name="Group 12"/>
          <p:cNvGrpSpPr>
            <a:grpSpLocks/>
          </p:cNvGrpSpPr>
          <p:nvPr/>
        </p:nvGrpSpPr>
        <p:grpSpPr bwMode="auto">
          <a:xfrm>
            <a:off x="6723063" y="1978025"/>
            <a:ext cx="1698625" cy="1157288"/>
            <a:chOff x="4235" y="1198"/>
            <a:chExt cx="1070" cy="729"/>
          </a:xfrm>
        </p:grpSpPr>
        <p:sp>
          <p:nvSpPr>
            <p:cNvPr id="60440" name="AutoShape 13"/>
            <p:cNvSpPr>
              <a:spLocks noChangeArrowheads="1"/>
            </p:cNvSpPr>
            <p:nvPr/>
          </p:nvSpPr>
          <p:spPr bwMode="auto">
            <a:xfrm>
              <a:off x="4380" y="1198"/>
              <a:ext cx="925" cy="729"/>
            </a:xfrm>
            <a:prstGeom prst="flowChartAlternateProcess">
              <a:avLst/>
            </a:prstGeom>
            <a:solidFill>
              <a:schemeClr val="bg1"/>
            </a:solidFill>
            <a:ln w="9525">
              <a:solidFill>
                <a:schemeClr val="tx1"/>
              </a:solidFill>
              <a:miter lim="800000"/>
              <a:headEnd/>
              <a:tailEnd/>
            </a:ln>
          </p:spPr>
          <p:txBody>
            <a:bodyPr anchor="ctr"/>
            <a:lstStyle/>
            <a:p>
              <a:pPr algn="ctr"/>
              <a:r>
                <a:rPr lang="en-US" sz="1600" dirty="0"/>
                <a:t>Managers, </a:t>
              </a:r>
              <a:r>
                <a:rPr lang="en-US" sz="1600" dirty="0" smtClean="0"/>
                <a:t>Government </a:t>
              </a:r>
              <a:r>
                <a:rPr lang="en-US" sz="1600" dirty="0"/>
                <a:t>Donors</a:t>
              </a:r>
            </a:p>
          </p:txBody>
        </p:sp>
        <p:sp>
          <p:nvSpPr>
            <p:cNvPr id="60441" name="Line 14"/>
            <p:cNvSpPr>
              <a:spLocks noChangeShapeType="1"/>
            </p:cNvSpPr>
            <p:nvPr/>
          </p:nvSpPr>
          <p:spPr bwMode="auto">
            <a:xfrm>
              <a:off x="4235" y="1564"/>
              <a:ext cx="132" cy="3"/>
            </a:xfrm>
            <a:prstGeom prst="line">
              <a:avLst/>
            </a:prstGeom>
            <a:noFill/>
            <a:ln w="28575">
              <a:solidFill>
                <a:schemeClr val="tx1"/>
              </a:solidFill>
              <a:round/>
              <a:headEnd/>
              <a:tailEnd type="triangle" w="med" len="med"/>
            </a:ln>
          </p:spPr>
          <p:txBody>
            <a:bodyPr/>
            <a:lstStyle/>
            <a:p>
              <a:endParaRPr lang="en-US"/>
            </a:p>
          </p:txBody>
        </p:sp>
      </p:grpSp>
      <p:sp>
        <p:nvSpPr>
          <p:cNvPr id="60422" name="AutoShape 15"/>
          <p:cNvSpPr>
            <a:spLocks noChangeArrowheads="1"/>
          </p:cNvSpPr>
          <p:nvPr/>
        </p:nvSpPr>
        <p:spPr bwMode="auto">
          <a:xfrm>
            <a:off x="693738" y="2046288"/>
            <a:ext cx="1196975" cy="1157287"/>
          </a:xfrm>
          <a:prstGeom prst="flowChartAlternateProcess">
            <a:avLst/>
          </a:prstGeom>
          <a:solidFill>
            <a:schemeClr val="bg1"/>
          </a:solidFill>
          <a:ln w="9525">
            <a:solidFill>
              <a:schemeClr val="tx1"/>
            </a:solidFill>
            <a:miter lim="800000"/>
            <a:headEnd/>
            <a:tailEnd/>
          </a:ln>
        </p:spPr>
        <p:txBody>
          <a:bodyPr anchor="ctr"/>
          <a:lstStyle/>
          <a:p>
            <a:pPr algn="ctr"/>
            <a:r>
              <a:rPr lang="en-US" sz="1600"/>
              <a:t>Program</a:t>
            </a:r>
          </a:p>
        </p:txBody>
      </p:sp>
      <p:grpSp>
        <p:nvGrpSpPr>
          <p:cNvPr id="60423" name="Group 16"/>
          <p:cNvGrpSpPr>
            <a:grpSpLocks/>
          </p:cNvGrpSpPr>
          <p:nvPr/>
        </p:nvGrpSpPr>
        <p:grpSpPr bwMode="auto">
          <a:xfrm>
            <a:off x="2805113" y="3436938"/>
            <a:ext cx="1295400" cy="1238250"/>
            <a:chOff x="1798" y="2131"/>
            <a:chExt cx="766" cy="780"/>
          </a:xfrm>
        </p:grpSpPr>
        <p:sp>
          <p:nvSpPr>
            <p:cNvPr id="60438" name="AutoShape 17"/>
            <p:cNvSpPr>
              <a:spLocks noChangeArrowheads="1"/>
            </p:cNvSpPr>
            <p:nvPr/>
          </p:nvSpPr>
          <p:spPr bwMode="auto">
            <a:xfrm>
              <a:off x="1957" y="2131"/>
              <a:ext cx="607" cy="780"/>
            </a:xfrm>
            <a:prstGeom prst="flowChartDocument">
              <a:avLst/>
            </a:prstGeom>
            <a:solidFill>
              <a:schemeClr val="bg1"/>
            </a:solidFill>
            <a:ln w="9525">
              <a:solidFill>
                <a:schemeClr val="tx1"/>
              </a:solidFill>
              <a:miter lim="800000"/>
              <a:headEnd/>
              <a:tailEnd/>
            </a:ln>
          </p:spPr>
          <p:txBody>
            <a:bodyPr anchor="ctr"/>
            <a:lstStyle/>
            <a:p>
              <a:pPr algn="ctr"/>
              <a:r>
                <a:rPr lang="en-US" sz="1500"/>
                <a:t>Compiled Data</a:t>
              </a:r>
            </a:p>
          </p:txBody>
        </p:sp>
        <p:sp>
          <p:nvSpPr>
            <p:cNvPr id="60439" name="Line 18"/>
            <p:cNvSpPr>
              <a:spLocks noChangeShapeType="1"/>
            </p:cNvSpPr>
            <p:nvPr/>
          </p:nvSpPr>
          <p:spPr bwMode="auto">
            <a:xfrm>
              <a:off x="1798" y="2471"/>
              <a:ext cx="133" cy="0"/>
            </a:xfrm>
            <a:prstGeom prst="line">
              <a:avLst/>
            </a:prstGeom>
            <a:noFill/>
            <a:ln w="28575">
              <a:solidFill>
                <a:schemeClr val="tx1"/>
              </a:solidFill>
              <a:round/>
              <a:headEnd/>
              <a:tailEnd type="triangle" w="med" len="med"/>
            </a:ln>
          </p:spPr>
          <p:txBody>
            <a:bodyPr/>
            <a:lstStyle/>
            <a:p>
              <a:endParaRPr lang="en-US"/>
            </a:p>
          </p:txBody>
        </p:sp>
      </p:grpSp>
      <p:grpSp>
        <p:nvGrpSpPr>
          <p:cNvPr id="60424" name="Group 19"/>
          <p:cNvGrpSpPr>
            <a:grpSpLocks/>
          </p:cNvGrpSpPr>
          <p:nvPr/>
        </p:nvGrpSpPr>
        <p:grpSpPr bwMode="auto">
          <a:xfrm>
            <a:off x="962025" y="3214688"/>
            <a:ext cx="1884363" cy="1703387"/>
            <a:chOff x="606" y="1991"/>
            <a:chExt cx="1187" cy="1073"/>
          </a:xfrm>
        </p:grpSpPr>
        <p:sp>
          <p:nvSpPr>
            <p:cNvPr id="60434" name="Line 20"/>
            <p:cNvSpPr>
              <a:spLocks noChangeShapeType="1"/>
            </p:cNvSpPr>
            <p:nvPr/>
          </p:nvSpPr>
          <p:spPr bwMode="auto">
            <a:xfrm>
              <a:off x="610" y="2471"/>
              <a:ext cx="132" cy="0"/>
            </a:xfrm>
            <a:prstGeom prst="line">
              <a:avLst/>
            </a:prstGeom>
            <a:noFill/>
            <a:ln w="28575">
              <a:solidFill>
                <a:schemeClr val="tx1"/>
              </a:solidFill>
              <a:round/>
              <a:headEnd/>
              <a:tailEnd type="triangle" w="med" len="med"/>
            </a:ln>
          </p:spPr>
          <p:txBody>
            <a:bodyPr/>
            <a:lstStyle/>
            <a:p>
              <a:endParaRPr lang="en-US"/>
            </a:p>
          </p:txBody>
        </p:sp>
        <p:grpSp>
          <p:nvGrpSpPr>
            <p:cNvPr id="60435" name="Group 21"/>
            <p:cNvGrpSpPr>
              <a:grpSpLocks/>
            </p:cNvGrpSpPr>
            <p:nvPr/>
          </p:nvGrpSpPr>
          <p:grpSpPr bwMode="auto">
            <a:xfrm>
              <a:off x="606" y="1991"/>
              <a:ext cx="1187" cy="1073"/>
              <a:chOff x="610" y="1984"/>
              <a:chExt cx="1187" cy="1073"/>
            </a:xfrm>
          </p:grpSpPr>
          <p:sp>
            <p:nvSpPr>
              <p:cNvPr id="60436" name="AutoShape 22"/>
              <p:cNvSpPr>
                <a:spLocks noChangeArrowheads="1"/>
              </p:cNvSpPr>
              <p:nvPr/>
            </p:nvSpPr>
            <p:spPr bwMode="auto">
              <a:xfrm>
                <a:off x="767" y="2068"/>
                <a:ext cx="1030" cy="989"/>
              </a:xfrm>
              <a:prstGeom prst="flowChartMultidocument">
                <a:avLst/>
              </a:prstGeom>
              <a:solidFill>
                <a:schemeClr val="bg1"/>
              </a:solidFill>
              <a:ln w="9525">
                <a:solidFill>
                  <a:schemeClr val="tx1"/>
                </a:solidFill>
                <a:miter lim="800000"/>
                <a:headEnd/>
                <a:tailEnd/>
              </a:ln>
            </p:spPr>
            <p:txBody>
              <a:bodyPr anchor="ctr"/>
              <a:lstStyle/>
              <a:p>
                <a:pPr algn="ctr"/>
                <a:r>
                  <a:rPr lang="en-US" sz="1600"/>
                  <a:t>Clinical Histories, Service Statistics</a:t>
                </a:r>
              </a:p>
            </p:txBody>
          </p:sp>
          <p:sp>
            <p:nvSpPr>
              <p:cNvPr id="60437" name="Line 23"/>
              <p:cNvSpPr>
                <a:spLocks noChangeShapeType="1"/>
              </p:cNvSpPr>
              <p:nvPr/>
            </p:nvSpPr>
            <p:spPr bwMode="auto">
              <a:xfrm flipV="1">
                <a:off x="610" y="1984"/>
                <a:ext cx="0" cy="485"/>
              </a:xfrm>
              <a:prstGeom prst="line">
                <a:avLst/>
              </a:prstGeom>
              <a:noFill/>
              <a:ln w="28575">
                <a:solidFill>
                  <a:schemeClr val="tx1"/>
                </a:solidFill>
                <a:round/>
                <a:headEnd/>
                <a:tailEnd/>
              </a:ln>
            </p:spPr>
            <p:txBody>
              <a:bodyPr/>
              <a:lstStyle/>
              <a:p>
                <a:endParaRPr lang="en-US"/>
              </a:p>
            </p:txBody>
          </p:sp>
        </p:grpSp>
      </p:grpSp>
      <p:grpSp>
        <p:nvGrpSpPr>
          <p:cNvPr id="60425" name="Group 24"/>
          <p:cNvGrpSpPr>
            <a:grpSpLocks/>
          </p:cNvGrpSpPr>
          <p:nvPr/>
        </p:nvGrpSpPr>
        <p:grpSpPr bwMode="auto">
          <a:xfrm>
            <a:off x="5148263" y="2130425"/>
            <a:ext cx="1574800" cy="1452563"/>
            <a:chOff x="3243" y="1250"/>
            <a:chExt cx="992" cy="915"/>
          </a:xfrm>
        </p:grpSpPr>
        <p:sp>
          <p:nvSpPr>
            <p:cNvPr id="60430" name="AutoShape 25"/>
            <p:cNvSpPr>
              <a:spLocks noChangeArrowheads="1"/>
            </p:cNvSpPr>
            <p:nvPr/>
          </p:nvSpPr>
          <p:spPr bwMode="auto">
            <a:xfrm>
              <a:off x="3606" y="1250"/>
              <a:ext cx="629" cy="780"/>
            </a:xfrm>
            <a:prstGeom prst="flowChartDocument">
              <a:avLst/>
            </a:prstGeom>
            <a:solidFill>
              <a:schemeClr val="bg1"/>
            </a:solidFill>
            <a:ln w="9525">
              <a:solidFill>
                <a:schemeClr val="tx1"/>
              </a:solidFill>
              <a:miter lim="800000"/>
              <a:headEnd/>
              <a:tailEnd/>
            </a:ln>
          </p:spPr>
          <p:txBody>
            <a:bodyPr anchor="ctr"/>
            <a:lstStyle/>
            <a:p>
              <a:pPr algn="ctr"/>
              <a:r>
                <a:rPr lang="en-US" sz="1600"/>
                <a:t>Reports</a:t>
              </a:r>
            </a:p>
          </p:txBody>
        </p:sp>
        <p:grpSp>
          <p:nvGrpSpPr>
            <p:cNvPr id="60431" name="Group 26"/>
            <p:cNvGrpSpPr>
              <a:grpSpLocks/>
            </p:cNvGrpSpPr>
            <p:nvPr/>
          </p:nvGrpSpPr>
          <p:grpSpPr bwMode="auto">
            <a:xfrm>
              <a:off x="3243" y="1802"/>
              <a:ext cx="363" cy="363"/>
              <a:chOff x="2402" y="1695"/>
              <a:chExt cx="314" cy="145"/>
            </a:xfrm>
          </p:grpSpPr>
          <p:sp>
            <p:nvSpPr>
              <p:cNvPr id="60432" name="Line 27"/>
              <p:cNvSpPr>
                <a:spLocks noChangeShapeType="1"/>
              </p:cNvSpPr>
              <p:nvPr/>
            </p:nvSpPr>
            <p:spPr bwMode="auto">
              <a:xfrm flipV="1">
                <a:off x="2402" y="1695"/>
                <a:ext cx="0" cy="145"/>
              </a:xfrm>
              <a:prstGeom prst="line">
                <a:avLst/>
              </a:prstGeom>
              <a:noFill/>
              <a:ln w="28575">
                <a:solidFill>
                  <a:schemeClr val="tx1"/>
                </a:solidFill>
                <a:round/>
                <a:headEnd/>
                <a:tailEnd/>
              </a:ln>
            </p:spPr>
            <p:txBody>
              <a:bodyPr/>
              <a:lstStyle/>
              <a:p>
                <a:endParaRPr lang="en-US"/>
              </a:p>
            </p:txBody>
          </p:sp>
          <p:sp>
            <p:nvSpPr>
              <p:cNvPr id="60433" name="Line 28"/>
              <p:cNvSpPr>
                <a:spLocks noChangeShapeType="1"/>
              </p:cNvSpPr>
              <p:nvPr/>
            </p:nvSpPr>
            <p:spPr bwMode="auto">
              <a:xfrm>
                <a:off x="2402" y="1695"/>
                <a:ext cx="314" cy="0"/>
              </a:xfrm>
              <a:prstGeom prst="line">
                <a:avLst/>
              </a:prstGeom>
              <a:noFill/>
              <a:ln w="28575">
                <a:solidFill>
                  <a:schemeClr val="tx1"/>
                </a:solidFill>
                <a:round/>
                <a:headEnd/>
                <a:tailEnd type="triangle" w="med" len="med"/>
              </a:ln>
            </p:spPr>
            <p:txBody>
              <a:bodyPr/>
              <a:lstStyle/>
              <a:p>
                <a:endParaRPr lang="en-US"/>
              </a:p>
            </p:txBody>
          </p:sp>
        </p:grpSp>
      </p:grpSp>
      <p:sp>
        <p:nvSpPr>
          <p:cNvPr id="60426" name="Rectangle 29"/>
          <p:cNvSpPr>
            <a:spLocks noGrp="1" noChangeArrowheads="1"/>
          </p:cNvSpPr>
          <p:nvPr>
            <p:ph type="title"/>
          </p:nvPr>
        </p:nvSpPr>
        <p:spPr/>
        <p:txBody>
          <a:bodyPr/>
          <a:lstStyle/>
          <a:p>
            <a:pPr algn="ctr" eaLnBrk="1" hangingPunct="1"/>
            <a:r>
              <a:rPr lang="en-US" smtClean="0"/>
              <a:t>Information Flow</a:t>
            </a:r>
          </a:p>
        </p:txBody>
      </p:sp>
      <p:grpSp>
        <p:nvGrpSpPr>
          <p:cNvPr id="60427" name="Group 30"/>
          <p:cNvGrpSpPr>
            <a:grpSpLocks/>
          </p:cNvGrpSpPr>
          <p:nvPr/>
        </p:nvGrpSpPr>
        <p:grpSpPr bwMode="auto">
          <a:xfrm>
            <a:off x="1949450" y="2584450"/>
            <a:ext cx="1431925" cy="844550"/>
            <a:chOff x="1228" y="1531"/>
            <a:chExt cx="896" cy="600"/>
          </a:xfrm>
        </p:grpSpPr>
        <p:sp>
          <p:nvSpPr>
            <p:cNvPr id="60428" name="Line 31"/>
            <p:cNvSpPr>
              <a:spLocks noChangeShapeType="1"/>
            </p:cNvSpPr>
            <p:nvPr/>
          </p:nvSpPr>
          <p:spPr bwMode="auto">
            <a:xfrm flipV="1">
              <a:off x="2124" y="1531"/>
              <a:ext cx="0" cy="600"/>
            </a:xfrm>
            <a:prstGeom prst="line">
              <a:avLst/>
            </a:prstGeom>
            <a:noFill/>
            <a:ln w="28575">
              <a:solidFill>
                <a:schemeClr val="tx1"/>
              </a:solidFill>
              <a:round/>
              <a:headEnd/>
              <a:tailEnd/>
            </a:ln>
          </p:spPr>
          <p:txBody>
            <a:bodyPr/>
            <a:lstStyle/>
            <a:p>
              <a:endParaRPr lang="en-US"/>
            </a:p>
          </p:txBody>
        </p:sp>
        <p:sp>
          <p:nvSpPr>
            <p:cNvPr id="60429" name="Line 32"/>
            <p:cNvSpPr>
              <a:spLocks noChangeShapeType="1"/>
            </p:cNvSpPr>
            <p:nvPr/>
          </p:nvSpPr>
          <p:spPr bwMode="auto">
            <a:xfrm>
              <a:off x="1228" y="1531"/>
              <a:ext cx="896" cy="0"/>
            </a:xfrm>
            <a:prstGeom prst="line">
              <a:avLst/>
            </a:prstGeom>
            <a:noFill/>
            <a:ln w="28575">
              <a:solidFill>
                <a:schemeClr val="tx1"/>
              </a:solidFill>
              <a:round/>
              <a:headEnd type="triangle" w="med" len="med"/>
              <a:tailEnd/>
            </a:ln>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algn="ctr" eaLnBrk="1" hangingPunct="1"/>
            <a:r>
              <a:rPr lang="en-US" smtClean="0"/>
              <a:t>Reasons to Assess Information Flow</a:t>
            </a:r>
          </a:p>
        </p:txBody>
      </p:sp>
      <p:sp>
        <p:nvSpPr>
          <p:cNvPr id="62466" name="Rectangle 3"/>
          <p:cNvSpPr>
            <a:spLocks noGrp="1" noChangeArrowheads="1"/>
          </p:cNvSpPr>
          <p:nvPr>
            <p:ph idx="1"/>
          </p:nvPr>
        </p:nvSpPr>
        <p:spPr/>
        <p:txBody>
          <a:bodyPr/>
          <a:lstStyle/>
          <a:p>
            <a:pPr eaLnBrk="1" hangingPunct="1">
              <a:lnSpc>
                <a:spcPct val="110000"/>
              </a:lnSpc>
            </a:pPr>
            <a:r>
              <a:rPr lang="en-US" sz="2800" smtClean="0"/>
              <a:t>Local data not used locally</a:t>
            </a:r>
          </a:p>
          <a:p>
            <a:pPr eaLnBrk="1" hangingPunct="1">
              <a:lnSpc>
                <a:spcPct val="110000"/>
              </a:lnSpc>
            </a:pPr>
            <a:r>
              <a:rPr lang="en-US" sz="2800" smtClean="0"/>
              <a:t>Higher-level information does not return back to local level</a:t>
            </a:r>
          </a:p>
          <a:p>
            <a:pPr eaLnBrk="1" hangingPunct="1">
              <a:lnSpc>
                <a:spcPct val="110000"/>
              </a:lnSpc>
            </a:pPr>
            <a:r>
              <a:rPr lang="en-US" sz="2800" smtClean="0"/>
              <a:t>Local data not assessed in broad context</a:t>
            </a:r>
          </a:p>
          <a:p>
            <a:pPr eaLnBrk="1" hangingPunct="1">
              <a:lnSpc>
                <a:spcPct val="110000"/>
              </a:lnSpc>
            </a:pPr>
            <a:r>
              <a:rPr lang="en-US" sz="2800" smtClean="0"/>
              <a:t>Little incentive to produce high-quality data </a:t>
            </a:r>
          </a:p>
          <a:p>
            <a:pPr eaLnBrk="1" hangingPunct="1">
              <a:lnSpc>
                <a:spcPct val="110000"/>
              </a:lnSpc>
            </a:pPr>
            <a:endParaRPr lang="en-US" smtClean="0"/>
          </a:p>
        </p:txBody>
      </p:sp>
      <p:sp>
        <p:nvSpPr>
          <p:cNvPr id="62467" name="Slide Number Placeholder 4"/>
          <p:cNvSpPr>
            <a:spLocks noGrp="1"/>
          </p:cNvSpPr>
          <p:nvPr>
            <p:ph type="sldNum" sz="quarter" idx="10"/>
          </p:nvPr>
        </p:nvSpPr>
        <p:spPr>
          <a:xfrm>
            <a:off x="0" y="6096000"/>
            <a:ext cx="4191000" cy="476250"/>
          </a:xfrm>
          <a:noFill/>
        </p:spPr>
        <p:txBody>
          <a:bodyPr/>
          <a:lstStyle/>
          <a:p>
            <a:fld id="{A299A050-ECC7-4E28-BF81-561BA0E33E16}" type="slidenum">
              <a:rPr lang="en-US" sz="1200" smtClean="0"/>
              <a:pPr/>
              <a:t>6</a:t>
            </a:fld>
            <a:endParaRPr lang="en-US" sz="1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algn="ctr" eaLnBrk="1" hangingPunct="1"/>
            <a:r>
              <a:rPr lang="en-US" smtClean="0"/>
              <a:t>Investigating Information Flow in Dominica</a:t>
            </a:r>
          </a:p>
        </p:txBody>
      </p:sp>
      <p:sp>
        <p:nvSpPr>
          <p:cNvPr id="64514" name="Rectangle 3"/>
          <p:cNvSpPr>
            <a:spLocks noGrp="1" noChangeArrowheads="1"/>
          </p:cNvSpPr>
          <p:nvPr>
            <p:ph idx="1"/>
          </p:nvPr>
        </p:nvSpPr>
        <p:spPr>
          <a:xfrm>
            <a:off x="923925" y="1600200"/>
            <a:ext cx="8010525" cy="4697413"/>
          </a:xfrm>
        </p:spPr>
        <p:txBody>
          <a:bodyPr/>
          <a:lstStyle/>
          <a:p>
            <a:pPr eaLnBrk="1" hangingPunct="1">
              <a:lnSpc>
                <a:spcPct val="120000"/>
              </a:lnSpc>
            </a:pPr>
            <a:r>
              <a:rPr lang="en-US" b="1" smtClean="0"/>
              <a:t>Situation:</a:t>
            </a:r>
            <a:r>
              <a:rPr lang="en-US" smtClean="0"/>
              <a:t> local health centers and hospitals report up through the RHIS system.</a:t>
            </a:r>
          </a:p>
          <a:p>
            <a:pPr eaLnBrk="1" hangingPunct="1">
              <a:lnSpc>
                <a:spcPct val="120000"/>
              </a:lnSpc>
            </a:pPr>
            <a:r>
              <a:rPr lang="en-US" b="1" smtClean="0"/>
              <a:t>Problem:</a:t>
            </a:r>
            <a:r>
              <a:rPr lang="en-US" smtClean="0"/>
              <a:t> local facilities never receive full reports after they are completed. </a:t>
            </a:r>
          </a:p>
          <a:p>
            <a:pPr eaLnBrk="1" hangingPunct="1">
              <a:lnSpc>
                <a:spcPct val="120000"/>
              </a:lnSpc>
            </a:pPr>
            <a:r>
              <a:rPr lang="en-US" b="1" smtClean="0"/>
              <a:t>Information Use Map Suggestions: </a:t>
            </a:r>
            <a:r>
              <a:rPr lang="en-US" smtClean="0"/>
              <a:t>identified opportunities for feedback to facilities and specified how the information could be used for mid-course corrections.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algn="ctr" eaLnBrk="1" hangingPunct="1"/>
            <a:r>
              <a:rPr lang="en-US" smtClean="0"/>
              <a:t>Group Participation </a:t>
            </a:r>
          </a:p>
        </p:txBody>
      </p:sp>
      <p:sp>
        <p:nvSpPr>
          <p:cNvPr id="12291" name="Rectangle 3"/>
          <p:cNvSpPr>
            <a:spLocks noGrp="1" noChangeArrowheads="1"/>
          </p:cNvSpPr>
          <p:nvPr>
            <p:ph idx="1"/>
          </p:nvPr>
        </p:nvSpPr>
        <p:spPr/>
        <p:txBody>
          <a:bodyPr/>
          <a:lstStyle/>
          <a:p>
            <a:pPr eaLnBrk="1" hangingPunct="1">
              <a:defRPr/>
            </a:pPr>
            <a:endParaRPr lang="en-US" sz="3800" i="1" dirty="0" smtClean="0"/>
          </a:p>
          <a:p>
            <a:pPr marL="0" indent="0" algn="ctr" eaLnBrk="1" hangingPunct="1">
              <a:buFont typeface="Wingdings" pitchFamily="2" charset="2"/>
              <a:buNone/>
              <a:defRPr/>
            </a:pPr>
            <a:r>
              <a:rPr lang="en-US" sz="3200" b="1" dirty="0" smtClean="0"/>
              <a:t>How does information flow through your organization?</a:t>
            </a:r>
          </a:p>
        </p:txBody>
      </p:sp>
      <p:sp>
        <p:nvSpPr>
          <p:cNvPr id="66563" name="Slide Number Placeholder 4"/>
          <p:cNvSpPr>
            <a:spLocks noGrp="1"/>
          </p:cNvSpPr>
          <p:nvPr>
            <p:ph type="sldNum" sz="quarter" idx="10"/>
          </p:nvPr>
        </p:nvSpPr>
        <p:spPr>
          <a:xfrm>
            <a:off x="0" y="6124575"/>
            <a:ext cx="1066800" cy="476250"/>
          </a:xfrm>
          <a:noFill/>
        </p:spPr>
        <p:txBody>
          <a:bodyPr/>
          <a:lstStyle/>
          <a:p>
            <a:fld id="{A6CBE1A2-8C40-4964-B1AC-3A60241822A7}" type="slidenum">
              <a:rPr lang="en-US" sz="1200" smtClean="0"/>
              <a:pPr/>
              <a:t>8</a:t>
            </a:fld>
            <a:endParaRPr lang="en-US" sz="12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752600" y="1878013"/>
            <a:ext cx="6724650" cy="3890962"/>
          </a:xfrm>
        </p:spPr>
        <p:txBody>
          <a:bodyPr/>
          <a:lstStyle/>
          <a:p>
            <a:pPr eaLnBrk="1" hangingPunct="1">
              <a:defRPr/>
            </a:pPr>
            <a:r>
              <a:rPr lang="en-US" cap="small" dirty="0" smtClean="0"/>
              <a:t>Information Use Map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Template>
  <TotalTime>2575</TotalTime>
  <Words>2690</Words>
  <Application>Microsoft Office PowerPoint</Application>
  <PresentationFormat>On-screen Show (4:3)</PresentationFormat>
  <Paragraphs>173</Paragraphs>
  <Slides>18</Slides>
  <Notes>18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23" baseType="lpstr">
      <vt:lpstr>MEASURE_Eval_slide_template</vt:lpstr>
      <vt:lpstr>Custom Design</vt:lpstr>
      <vt:lpstr>Theme1</vt:lpstr>
      <vt:lpstr>1_Custom Design</vt:lpstr>
      <vt:lpstr>Document</vt:lpstr>
      <vt:lpstr>Understanding Data and Information Flow</vt:lpstr>
      <vt:lpstr>Session Objectives</vt:lpstr>
      <vt:lpstr>Data Demand &amp; Use </vt:lpstr>
      <vt:lpstr>Purpose of Understanding Data Flow</vt:lpstr>
      <vt:lpstr>Information Flow</vt:lpstr>
      <vt:lpstr>Reasons to Assess Information Flow</vt:lpstr>
      <vt:lpstr>Investigating Information Flow in Dominica</vt:lpstr>
      <vt:lpstr>Group Participation </vt:lpstr>
      <vt:lpstr>Information Use Map</vt:lpstr>
      <vt:lpstr>Information Use Mapping</vt:lpstr>
      <vt:lpstr>Slide 11</vt:lpstr>
      <vt:lpstr>Slide 12</vt:lpstr>
      <vt:lpstr>Key Messages</vt:lpstr>
      <vt:lpstr>Small Group Activity 4:   Part 1 Instructions </vt:lpstr>
      <vt:lpstr>Small Group Activity 4:   Part 2 Instructions </vt:lpstr>
      <vt:lpstr>If you finish early…</vt:lpstr>
      <vt:lpstr>Small Group Activity: Report Back</vt:lpstr>
      <vt:lpstr>Slide 18</vt:lpstr>
    </vt:vector>
  </TitlesOfParts>
  <Company>UNC-CH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Sivan Goobich</cp:lastModifiedBy>
  <cp:revision>143</cp:revision>
  <cp:lastPrinted>2010-09-27T20:38:36Z</cp:lastPrinted>
  <dcterms:created xsi:type="dcterms:W3CDTF">2006-10-04T15:25:38Z</dcterms:created>
  <dcterms:modified xsi:type="dcterms:W3CDTF">2013-08-15T15:07:25Z</dcterms:modified>
</cp:coreProperties>
</file>