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274"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275" r:id="rId20"/>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lison Ruark" initials="AR [5]" lastIdx="1" clrIdx="6">
    <p:extLst/>
  </p:cmAuthor>
  <p:cmAuthor id="1" name="Mwanza, Jenny" initials="MJ" lastIdx="5" clrIdx="0">
    <p:extLst/>
  </p:cmAuthor>
  <p:cmAuthor id="8" name="McGill, Debbie" initials="MD" lastIdx="1" clrIdx="7">
    <p:extLst>
      <p:ext uri="{19B8F6BF-5375-455C-9EA6-DF929625EA0E}">
        <p15:presenceInfo xmlns:p15="http://schemas.microsoft.com/office/powerpoint/2012/main" userId="S-1-5-21-344340502-4252695000-2390403120-1325334" providerId="AD"/>
      </p:ext>
    </p:extLst>
  </p:cmAuthor>
  <p:cmAuthor id="2" name="Windows User" initials="WU" lastIdx="27" clrIdx="1">
    <p:extLst/>
  </p:cmAuthor>
  <p:cmAuthor id="3" name="Allison Ruark" initials="AR" lastIdx="8" clrIdx="2">
    <p:extLst/>
  </p:cmAuthor>
  <p:cmAuthor id="4" name="Allison Ruark" initials="AR [2]" lastIdx="1" clrIdx="3">
    <p:extLst/>
  </p:cmAuthor>
  <p:cmAuthor id="5" name="Allison Ruark" initials="AR [3]" lastIdx="1" clrIdx="4">
    <p:extLst/>
  </p:cmAuthor>
  <p:cmAuthor id="6" name="Allison Ruark" initials="AR [4]"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537"/>
    <a:srgbClr val="A7BF39"/>
    <a:srgbClr val="555276"/>
    <a:srgbClr val="1E1860"/>
    <a:srgbClr val="008C84"/>
    <a:srgbClr val="1E185F"/>
    <a:srgbClr val="E6661F"/>
    <a:srgbClr val="A29CC0"/>
    <a:srgbClr val="AA2573"/>
    <a:srgbClr val="A6C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6" autoAdjust="0"/>
    <p:restoredTop sz="94268" autoAdjust="0"/>
  </p:normalViewPr>
  <p:slideViewPr>
    <p:cSldViewPr>
      <p:cViewPr varScale="1">
        <p:scale>
          <a:sx n="73" d="100"/>
          <a:sy n="73" d="100"/>
        </p:scale>
        <p:origin x="39" y="75"/>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3" d="100"/>
          <a:sy n="73" d="100"/>
        </p:scale>
        <p:origin x="2261"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97538" y="0"/>
            <a:ext cx="4359275" cy="388938"/>
          </a:xfrm>
          <a:prstGeom prst="rect">
            <a:avLst/>
          </a:prstGeom>
        </p:spPr>
        <p:txBody>
          <a:bodyPr vert="horz" lIns="91440" tIns="45720" rIns="91440" bIns="45720" rtlCol="0"/>
          <a:lstStyle>
            <a:lvl1pPr algn="r">
              <a:defRPr sz="1200"/>
            </a:lvl1pPr>
          </a:lstStyle>
          <a:p>
            <a:fld id="{638342C8-1770-4004-A9F5-C37FDF397545}" type="datetimeFigureOut">
              <a:rPr lang="en-US" smtClean="0"/>
              <a:t>12/13/2018</a:t>
            </a:fld>
            <a:endParaRPr lang="en-US"/>
          </a:p>
        </p:txBody>
      </p:sp>
      <p:sp>
        <p:nvSpPr>
          <p:cNvPr id="4" name="Footer Placeholder 3"/>
          <p:cNvSpPr>
            <a:spLocks noGrp="1"/>
          </p:cNvSpPr>
          <p:nvPr>
            <p:ph type="ftr" sz="quarter" idx="2"/>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97538" y="7383463"/>
            <a:ext cx="4359275" cy="388937"/>
          </a:xfrm>
          <a:prstGeom prst="rect">
            <a:avLst/>
          </a:prstGeom>
        </p:spPr>
        <p:txBody>
          <a:bodyPr vert="horz" lIns="91440" tIns="45720" rIns="91440" bIns="45720" rtlCol="0" anchor="b"/>
          <a:lstStyle>
            <a:lvl1pPr algn="r">
              <a:defRPr sz="1200"/>
            </a:lvl1pPr>
          </a:lstStyle>
          <a:p>
            <a:fld id="{F768BC3E-3DFE-4E62-ABA8-A3563E71BD52}" type="slidenum">
              <a:rPr lang="en-US" smtClean="0"/>
              <a:t>‹#›</a:t>
            </a:fld>
            <a:endParaRPr lang="en-US"/>
          </a:p>
        </p:txBody>
      </p:sp>
    </p:spTree>
    <p:extLst>
      <p:ext uri="{BB962C8B-B14F-4D97-AF65-F5344CB8AC3E}">
        <p14:creationId xmlns:p14="http://schemas.microsoft.com/office/powerpoint/2010/main" val="13213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b="1" dirty="0">
              <a:solidFill>
                <a:srgbClr val="FF0000"/>
              </a:solidFill>
            </a:endParaRPr>
          </a:p>
        </p:txBody>
      </p:sp>
    </p:spTree>
    <p:extLst>
      <p:ext uri="{BB962C8B-B14F-4D97-AF65-F5344CB8AC3E}">
        <p14:creationId xmlns:p14="http://schemas.microsoft.com/office/powerpoint/2010/main" val="118062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b="1" dirty="0"/>
          </a:p>
        </p:txBody>
      </p:sp>
    </p:spTree>
    <p:extLst>
      <p:ext uri="{BB962C8B-B14F-4D97-AF65-F5344CB8AC3E}">
        <p14:creationId xmlns:p14="http://schemas.microsoft.com/office/powerpoint/2010/main" val="536329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850493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 If the answer to any one risk assessment question is yes, testing is recommended. Case workers often have a high school level of education or less, and complicated math formulas to determine risk status increase the risk of error.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2. Be sure to indicate clearly whether the child require a test or not? Limit confusion and error when case workers and their supervisors are reviewing forms; to help data entry clerks when transferring data to electronic databases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3. Maximization of resources; reduction of paperwork for case workers potentially walking hours to get to homes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4. Case workers and programs currently try to track HIV test referrals and their completion and disclosure of a new HIV status in various places—capturing referrals in aggregated referral tracking books, returning to enrolment forms to update HIV status, etc. It is in the best interest of the child and for M&amp;E monitoring purposes that this information be collated in one paper form, therefore facilitating better case management at the household level, as well as easier transfer of information into electronic databases</a:t>
            </a:r>
            <a:endParaRPr lang="en-US" sz="3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Tree>
    <p:extLst>
      <p:ext uri="{BB962C8B-B14F-4D97-AF65-F5344CB8AC3E}">
        <p14:creationId xmlns:p14="http://schemas.microsoft.com/office/powerpoint/2010/main" val="848418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9" name="object 5"/>
          <p:cNvSpPr/>
          <p:nvPr userDrawn="1"/>
        </p:nvSpPr>
        <p:spPr>
          <a:xfrm>
            <a:off x="0" y="1143000"/>
            <a:ext cx="10058400" cy="5442455"/>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Rectangle 1"/>
          <p:cNvSpPr>
            <a:spLocks noChangeArrowheads="1"/>
          </p:cNvSpPr>
          <p:nvPr userDrawn="1"/>
        </p:nvSpPr>
        <p:spPr bwMode="auto">
          <a:xfrm>
            <a:off x="-1087826" y="729054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0066" y="6781800"/>
            <a:ext cx="726934" cy="70186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58918" y="6667383"/>
            <a:ext cx="1181793" cy="1010433"/>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61734" y="6797265"/>
            <a:ext cx="1166299" cy="6864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Text 1">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2"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A29CC0"/>
                </a:solidFill>
                <a:latin typeface="Century Gothic" charset="0"/>
                <a:ea typeface="Century Gothic" charset="0"/>
                <a:cs typeface="Century Gothic" charset="0"/>
              </a:defRPr>
            </a:lvl1pPr>
          </a:lstStyle>
          <a:p>
            <a:r>
              <a:rPr lang="en-US" dirty="0"/>
              <a:t>Title goes here</a:t>
            </a:r>
          </a:p>
        </p:txBody>
      </p:sp>
      <p:sp>
        <p:nvSpPr>
          <p:cNvPr id="23" name="Text Placeholder 22"/>
          <p:cNvSpPr>
            <a:spLocks noGrp="1"/>
          </p:cNvSpPr>
          <p:nvPr>
            <p:ph type="body" sz="quarter" idx="10"/>
          </p:nvPr>
        </p:nvSpPr>
        <p:spPr>
          <a:xfrm>
            <a:off x="561845" y="2702611"/>
            <a:ext cx="8429755" cy="2590800"/>
          </a:xfrm>
          <a:prstGeom prst="rect">
            <a:avLst/>
          </a:prstGeom>
        </p:spPr>
        <p:txBody>
          <a:bodyPr/>
          <a:lstStyle>
            <a:lvl1pPr>
              <a:defRPr sz="2800">
                <a:solidFill>
                  <a:schemeClr val="tx1"/>
                </a:solidFill>
                <a:latin typeface="Century Gothic" charset="0"/>
                <a:ea typeface="Century Gothic" charset="0"/>
                <a:cs typeface="Century Gothic" charset="0"/>
              </a:defRPr>
            </a:lvl1pPr>
            <a:lvl2pPr>
              <a:defRPr sz="2400">
                <a:solidFill>
                  <a:schemeClr val="tx1"/>
                </a:solidFill>
                <a:latin typeface="Century Gothic" charset="0"/>
                <a:ea typeface="Century Gothic" charset="0"/>
                <a:cs typeface="Century Gothic" charset="0"/>
              </a:defRPr>
            </a:lvl2pPr>
            <a:lvl3pPr>
              <a:defRPr sz="2000">
                <a:solidFill>
                  <a:schemeClr val="tx1"/>
                </a:solidFill>
                <a:latin typeface="Century Gothic" charset="0"/>
                <a:ea typeface="Century Gothic" charset="0"/>
                <a:cs typeface="Century Gothic" charset="0"/>
              </a:defRPr>
            </a:lvl3pPr>
            <a:lvl4pPr>
              <a:defRPr>
                <a:solidFill>
                  <a:schemeClr val="tx1"/>
                </a:solidFill>
                <a:latin typeface="Century Gothic" charset="0"/>
                <a:ea typeface="Century Gothic"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5"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1E1860"/>
                </a:solidFill>
                <a:latin typeface="Century Gothic" charset="0"/>
                <a:ea typeface="Century Gothic" charset="0"/>
                <a:cs typeface="Century Gothic"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00B0FB12-26D6-4CB5-89C8-4FC8CD8E3433}"/>
              </a:ext>
            </a:extLst>
          </p:cNvPr>
          <p:cNvSpPr>
            <a:spLocks noGrp="1"/>
          </p:cNvSpPr>
          <p:nvPr>
            <p:ph type="sldNum" sz="quarter" idx="12"/>
          </p:nvPr>
        </p:nvSpPr>
        <p:spPr/>
        <p:txBody>
          <a:bodyPr/>
          <a:lstStyle/>
          <a:p>
            <a:fld id="{B21812CF-82A6-4067-A3E5-617A9F2E10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Text 2">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5" name="Text Placeholder 4"/>
          <p:cNvSpPr>
            <a:spLocks noGrp="1"/>
          </p:cNvSpPr>
          <p:nvPr>
            <p:ph type="body" sz="quarter" idx="12" hasCustomPrompt="1"/>
          </p:nvPr>
        </p:nvSpPr>
        <p:spPr>
          <a:xfrm>
            <a:off x="561845" y="2819400"/>
            <a:ext cx="6818809" cy="2857500"/>
          </a:xfrm>
          <a:prstGeom prst="rect">
            <a:avLst/>
          </a:prstGeom>
        </p:spPr>
        <p:txBody>
          <a:bodyPr/>
          <a:lstStyle>
            <a:lvl1pPr>
              <a:defRPr sz="2800">
                <a:solidFill>
                  <a:schemeClr val="tx1"/>
                </a:solidFill>
                <a:latin typeface="Century Gothic" charset="0"/>
                <a:ea typeface="Century Gothic" charset="0"/>
                <a:cs typeface="Century Gothic" charset="0"/>
              </a:defRPr>
            </a:lvl1pPr>
            <a:lvl2pPr marL="800100" indent="-342900">
              <a:buFont typeface="Arial" panose="020B0604020202020204" pitchFamily="34" charset="0"/>
              <a:buChar char="•"/>
              <a:defRPr sz="2400" baseline="0">
                <a:latin typeface="Century Gothic" charset="0"/>
                <a:ea typeface="Century Gothic" charset="0"/>
                <a:cs typeface="Century Gothic" charset="0"/>
              </a:defRPr>
            </a:lvl2pPr>
            <a:lvl3pPr marL="1200150" indent="-285750">
              <a:buFont typeface="Arial" panose="020B0604020202020204" pitchFamily="34" charset="0"/>
              <a:buChar char="•"/>
              <a:defRPr>
                <a:latin typeface="Century Gothic" charset="0"/>
                <a:ea typeface="Century Gothic" charset="0"/>
                <a:cs typeface="Century Gothic"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8"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A29CC0"/>
                </a:solidFill>
                <a:latin typeface="Century Gothic" charset="0"/>
                <a:ea typeface="Century Gothic" charset="0"/>
                <a:cs typeface="Century Gothic" charset="0"/>
              </a:defRPr>
            </a:lvl1pPr>
          </a:lstStyle>
          <a:p>
            <a:r>
              <a:rPr lang="en-US" dirty="0"/>
              <a:t>Title goes here</a:t>
            </a:r>
          </a:p>
        </p:txBody>
      </p:sp>
      <p:sp>
        <p:nvSpPr>
          <p:cNvPr id="10"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1E1860"/>
                </a:solidFill>
                <a:latin typeface="Century Gothic" charset="0"/>
                <a:ea typeface="Century Gothic" charset="0"/>
                <a:cs typeface="Century Gothic"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6FE06D79-DB2D-45B2-8BFB-1DB571BFBA24}"/>
              </a:ext>
            </a:extLst>
          </p:cNvPr>
          <p:cNvSpPr>
            <a:spLocks noGrp="1"/>
          </p:cNvSpPr>
          <p:nvPr>
            <p:ph type="sldNum" sz="quarter" idx="13"/>
          </p:nvPr>
        </p:nvSpPr>
        <p:spPr/>
        <p:txBody>
          <a:bodyPr/>
          <a:lstStyle/>
          <a:p>
            <a:fld id="{B21812CF-82A6-4067-A3E5-617A9F2E10E3}" type="slidenum">
              <a:rPr lang="en-US" smtClean="0"/>
              <a:t>‹#›</a:t>
            </a:fld>
            <a:endParaRPr lang="en-US"/>
          </a:p>
        </p:txBody>
      </p:sp>
    </p:spTree>
    <p:extLst>
      <p:ext uri="{BB962C8B-B14F-4D97-AF65-F5344CB8AC3E}">
        <p14:creationId xmlns:p14="http://schemas.microsoft.com/office/powerpoint/2010/main" val="380664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2 Graphics">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4" name="Picture Placeholder 3"/>
          <p:cNvSpPr>
            <a:spLocks noGrp="1"/>
          </p:cNvSpPr>
          <p:nvPr>
            <p:ph type="pic" sz="quarter" idx="12"/>
          </p:nvPr>
        </p:nvSpPr>
        <p:spPr>
          <a:xfrm>
            <a:off x="685800" y="2971800"/>
            <a:ext cx="4038600" cy="3962400"/>
          </a:xfrm>
          <a:prstGeom prst="rect">
            <a:avLst/>
          </a:prstGeom>
        </p:spPr>
        <p:txBody>
          <a:bodyPr/>
          <a:lstStyle/>
          <a:p>
            <a:r>
              <a:rPr lang="en-US"/>
              <a:t>Drag picture to placeholder or click icon to add</a:t>
            </a:r>
          </a:p>
        </p:txBody>
      </p:sp>
      <p:sp>
        <p:nvSpPr>
          <p:cNvPr id="7" name="Picture Placeholder 6"/>
          <p:cNvSpPr>
            <a:spLocks noGrp="1"/>
          </p:cNvSpPr>
          <p:nvPr>
            <p:ph type="pic" sz="quarter" idx="13"/>
          </p:nvPr>
        </p:nvSpPr>
        <p:spPr>
          <a:xfrm>
            <a:off x="5017477" y="2971800"/>
            <a:ext cx="4191000" cy="3962400"/>
          </a:xfrm>
          <a:prstGeom prst="rect">
            <a:avLst/>
          </a:prstGeom>
        </p:spPr>
        <p:txBody>
          <a:bodyPr/>
          <a:lstStyle/>
          <a:p>
            <a:r>
              <a:rPr lang="en-US"/>
              <a:t>Drag picture to placeholder or click icon to add</a:t>
            </a:r>
          </a:p>
        </p:txBody>
      </p:sp>
      <p:sp>
        <p:nvSpPr>
          <p:cNvPr id="10" name="Title 11"/>
          <p:cNvSpPr>
            <a:spLocks noGrp="1"/>
          </p:cNvSpPr>
          <p:nvPr>
            <p:ph type="title" hasCustomPrompt="1"/>
          </p:nvPr>
        </p:nvSpPr>
        <p:spPr>
          <a:xfrm>
            <a:off x="561845" y="366812"/>
            <a:ext cx="8724024" cy="1143000"/>
          </a:xfrm>
          <a:prstGeom prst="rect">
            <a:avLst/>
          </a:prstGeom>
        </p:spPr>
        <p:txBody>
          <a:bodyPr/>
          <a:lstStyle>
            <a:lvl1pPr>
              <a:defRPr sz="4800" b="1">
                <a:solidFill>
                  <a:srgbClr val="A29CC0"/>
                </a:solidFill>
                <a:latin typeface="Century Gothic" charset="0"/>
                <a:ea typeface="Century Gothic" charset="0"/>
                <a:cs typeface="Century Gothic" charset="0"/>
              </a:defRPr>
            </a:lvl1pPr>
          </a:lstStyle>
          <a:p>
            <a:r>
              <a:rPr lang="en-US" dirty="0"/>
              <a:t>Title goes here</a:t>
            </a:r>
          </a:p>
        </p:txBody>
      </p:sp>
      <p:sp>
        <p:nvSpPr>
          <p:cNvPr id="11" name="Text Placeholder 24"/>
          <p:cNvSpPr>
            <a:spLocks noGrp="1"/>
          </p:cNvSpPr>
          <p:nvPr>
            <p:ph type="body" sz="quarter" idx="11" hasCustomPrompt="1"/>
          </p:nvPr>
        </p:nvSpPr>
        <p:spPr>
          <a:xfrm>
            <a:off x="561845" y="1091205"/>
            <a:ext cx="6629400" cy="837214"/>
          </a:xfrm>
          <a:prstGeom prst="rect">
            <a:avLst/>
          </a:prstGeom>
        </p:spPr>
        <p:txBody>
          <a:bodyPr/>
          <a:lstStyle>
            <a:lvl1pPr>
              <a:defRPr sz="4400">
                <a:solidFill>
                  <a:srgbClr val="1E1860"/>
                </a:solidFill>
                <a:latin typeface="Century Gothic" charset="0"/>
                <a:ea typeface="Century Gothic" charset="0"/>
                <a:cs typeface="Century Gothic"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EB255CE5-CBF4-4777-9A6D-E94CB4625A71}"/>
              </a:ext>
            </a:extLst>
          </p:cNvPr>
          <p:cNvSpPr>
            <a:spLocks noGrp="1"/>
          </p:cNvSpPr>
          <p:nvPr>
            <p:ph type="sldNum" sz="quarter" idx="14"/>
          </p:nvPr>
        </p:nvSpPr>
        <p:spPr/>
        <p:txBody>
          <a:bodyPr/>
          <a:lstStyle/>
          <a:p>
            <a:fld id="{B21812CF-82A6-4067-A3E5-617A9F2E10E3}" type="slidenum">
              <a:rPr lang="en-US" smtClean="0"/>
              <a:t>‹#›</a:t>
            </a:fld>
            <a:endParaRPr lang="en-US"/>
          </a:p>
        </p:txBody>
      </p:sp>
    </p:spTree>
    <p:extLst>
      <p:ext uri="{BB962C8B-B14F-4D97-AF65-F5344CB8AC3E}">
        <p14:creationId xmlns:p14="http://schemas.microsoft.com/office/powerpoint/2010/main" val="8218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3" name="Text Placeholder 2"/>
          <p:cNvSpPr>
            <a:spLocks noGrp="1"/>
          </p:cNvSpPr>
          <p:nvPr>
            <p:ph type="body" sz="quarter" idx="11" hasCustomPrompt="1"/>
          </p:nvPr>
        </p:nvSpPr>
        <p:spPr>
          <a:xfrm>
            <a:off x="533400" y="1143000"/>
            <a:ext cx="6593784" cy="868229"/>
          </a:xfrm>
          <a:prstGeom prst="rect">
            <a:avLst/>
          </a:prstGeom>
        </p:spPr>
        <p:txBody>
          <a:bodyPr/>
          <a:lstStyle>
            <a:lvl1pPr>
              <a:defRPr sz="4400" baseline="0">
                <a:solidFill>
                  <a:srgbClr val="1E1860"/>
                </a:solidFill>
                <a:latin typeface="Century Gothic" charset="0"/>
                <a:ea typeface="Century Gothic" charset="0"/>
                <a:cs typeface="Century Gothic" charset="0"/>
              </a:defRPr>
            </a:lvl1pPr>
          </a:lstStyle>
          <a:p>
            <a:pPr lvl="0"/>
            <a:r>
              <a:rPr lang="en-US" dirty="0"/>
              <a:t>Title for art goes here</a:t>
            </a:r>
          </a:p>
        </p:txBody>
      </p:sp>
      <p:sp>
        <p:nvSpPr>
          <p:cNvPr id="7" name="Picture Placeholder 6"/>
          <p:cNvSpPr>
            <a:spLocks noGrp="1"/>
          </p:cNvSpPr>
          <p:nvPr>
            <p:ph type="pic" sz="quarter" idx="13"/>
          </p:nvPr>
        </p:nvSpPr>
        <p:spPr>
          <a:xfrm>
            <a:off x="5181600" y="2362200"/>
            <a:ext cx="4191000" cy="3962400"/>
          </a:xfrm>
          <a:prstGeom prst="rect">
            <a:avLst/>
          </a:prstGeom>
        </p:spPr>
        <p:txBody>
          <a:bodyPr/>
          <a:lstStyle/>
          <a:p>
            <a:r>
              <a:rPr lang="en-US"/>
              <a:t>Drag picture to placeholder or click icon to add</a:t>
            </a:r>
          </a:p>
        </p:txBody>
      </p:sp>
      <p:sp>
        <p:nvSpPr>
          <p:cNvPr id="5" name="Text Placeholder 4"/>
          <p:cNvSpPr>
            <a:spLocks noGrp="1"/>
          </p:cNvSpPr>
          <p:nvPr>
            <p:ph type="body" sz="quarter" idx="14" hasCustomPrompt="1"/>
          </p:nvPr>
        </p:nvSpPr>
        <p:spPr>
          <a:xfrm>
            <a:off x="533400" y="2362200"/>
            <a:ext cx="4267200" cy="4648200"/>
          </a:xfrm>
          <a:prstGeom prst="rect">
            <a:avLst/>
          </a:prstGeom>
        </p:spPr>
        <p:txBody>
          <a:bodyPr/>
          <a:lstStyle>
            <a:lvl1pPr>
              <a:defRPr sz="2800">
                <a:latin typeface="Century Gothic" charset="0"/>
                <a:ea typeface="Century Gothic" charset="0"/>
                <a:cs typeface="Century Gothic" charset="0"/>
              </a:defRPr>
            </a:lvl1pPr>
            <a:lvl2pPr marL="800100" indent="-342900">
              <a:buFont typeface="Arial" panose="020B0604020202020204" pitchFamily="34" charset="0"/>
              <a:buChar char="•"/>
              <a:defRPr sz="2000">
                <a:latin typeface="Century Gothic" charset="0"/>
                <a:ea typeface="Century Gothic" charset="0"/>
                <a:cs typeface="Century Gothic" charset="0"/>
              </a:defRPr>
            </a:lvl2pPr>
            <a:lvl3pPr marL="1200150" indent="-285750">
              <a:buFont typeface="Arial" panose="020B0604020202020204" pitchFamily="34" charset="0"/>
              <a:buChar char="•"/>
              <a:defRPr>
                <a:latin typeface="Century Gothic" charset="0"/>
                <a:ea typeface="Century Gothic" charset="0"/>
                <a:cs typeface="Century Gothic" charset="0"/>
              </a:defRPr>
            </a:lvl3pPr>
            <a:lvl4pPr marL="1657350" indent="-285750">
              <a:buFont typeface="Arial" panose="020B0604020202020204" pitchFamily="34" charset="0"/>
              <a:buChar char="•"/>
              <a:defRPr>
                <a:latin typeface="Century Gothic" charset="0"/>
                <a:ea typeface="Century Gothic" charset="0"/>
                <a:cs typeface="Century Gothic" charset="0"/>
              </a:defRPr>
            </a:lvl4pPr>
            <a:lvl5pPr marL="2114550" indent="-285750">
              <a:buFont typeface="Arial" panose="020B0604020202020204" pitchFamily="34" charset="0"/>
              <a:buChar char="•"/>
              <a:defRPr>
                <a:latin typeface="Century Gothic" charset="0"/>
                <a:ea typeface="Century Gothic"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8"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2" name="Slide Number Placeholder 1">
            <a:extLst>
              <a:ext uri="{FF2B5EF4-FFF2-40B4-BE49-F238E27FC236}">
                <a16:creationId xmlns:a16="http://schemas.microsoft.com/office/drawing/2014/main" id="{A9E76CB4-3F06-4629-BC04-4C7EE1C74053}"/>
              </a:ext>
            </a:extLst>
          </p:cNvPr>
          <p:cNvSpPr>
            <a:spLocks noGrp="1"/>
          </p:cNvSpPr>
          <p:nvPr>
            <p:ph type="sldNum" sz="quarter" idx="15"/>
          </p:nvPr>
        </p:nvSpPr>
        <p:spPr/>
        <p:txBody>
          <a:bodyPr/>
          <a:lstStyle/>
          <a:p>
            <a:fld id="{B21812CF-82A6-4067-A3E5-617A9F2E10E3}" type="slidenum">
              <a:rPr lang="en-US" smtClean="0"/>
              <a:t>‹#›</a:t>
            </a:fld>
            <a:endParaRPr lang="en-US"/>
          </a:p>
        </p:txBody>
      </p:sp>
    </p:spTree>
    <p:extLst>
      <p:ext uri="{BB962C8B-B14F-4D97-AF65-F5344CB8AC3E}">
        <p14:creationId xmlns:p14="http://schemas.microsoft.com/office/powerpoint/2010/main" val="202144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arge Graphic">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3" name="Text Placeholder 2"/>
          <p:cNvSpPr>
            <a:spLocks noGrp="1"/>
          </p:cNvSpPr>
          <p:nvPr>
            <p:ph type="body" sz="quarter" idx="11" hasCustomPrompt="1"/>
          </p:nvPr>
        </p:nvSpPr>
        <p:spPr>
          <a:xfrm>
            <a:off x="533400" y="1189171"/>
            <a:ext cx="6629400" cy="868229"/>
          </a:xfrm>
          <a:prstGeom prst="rect">
            <a:avLst/>
          </a:prstGeom>
        </p:spPr>
        <p:txBody>
          <a:bodyPr/>
          <a:lstStyle>
            <a:lvl1pPr>
              <a:defRPr sz="4400" baseline="0">
                <a:solidFill>
                  <a:srgbClr val="1E1860"/>
                </a:solidFill>
                <a:latin typeface="Century Gothic" charset="0"/>
                <a:ea typeface="Century Gothic" charset="0"/>
                <a:cs typeface="Century Gothic" charset="0"/>
              </a:defRPr>
            </a:lvl1pPr>
          </a:lstStyle>
          <a:p>
            <a:pPr lvl="0"/>
            <a:r>
              <a:rPr lang="en-US" dirty="0"/>
              <a:t>Title for chart goes here</a:t>
            </a:r>
          </a:p>
        </p:txBody>
      </p:sp>
      <p:sp>
        <p:nvSpPr>
          <p:cNvPr id="5" name="Picture Placeholder 4"/>
          <p:cNvSpPr>
            <a:spLocks noGrp="1"/>
          </p:cNvSpPr>
          <p:nvPr>
            <p:ph type="pic" sz="quarter" idx="12"/>
          </p:nvPr>
        </p:nvSpPr>
        <p:spPr>
          <a:xfrm>
            <a:off x="543732" y="2354394"/>
            <a:ext cx="8991600" cy="4800600"/>
          </a:xfrm>
          <a:prstGeom prst="rect">
            <a:avLst/>
          </a:prstGeom>
        </p:spPr>
        <p:txBody>
          <a:bodyPr/>
          <a:lstStyle/>
          <a:p>
            <a:r>
              <a:rPr lang="en-US"/>
              <a:t>Drag picture to placeholder or click icon to add</a:t>
            </a:r>
          </a:p>
        </p:txBody>
      </p:sp>
      <p:sp>
        <p:nvSpPr>
          <p:cNvPr id="6"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2" name="Slide Number Placeholder 1">
            <a:extLst>
              <a:ext uri="{FF2B5EF4-FFF2-40B4-BE49-F238E27FC236}">
                <a16:creationId xmlns:a16="http://schemas.microsoft.com/office/drawing/2014/main" id="{6BD492BC-F78D-4C4A-8D51-E5E1B4CCDE9E}"/>
              </a:ext>
            </a:extLst>
          </p:cNvPr>
          <p:cNvSpPr>
            <a:spLocks noGrp="1"/>
          </p:cNvSpPr>
          <p:nvPr>
            <p:ph type="sldNum" sz="quarter" idx="13"/>
          </p:nvPr>
        </p:nvSpPr>
        <p:spPr/>
        <p:txBody>
          <a:bodyPr/>
          <a:lstStyle/>
          <a:p>
            <a:fld id="{B21812CF-82A6-4067-A3E5-617A9F2E10E3}" type="slidenum">
              <a:rPr lang="en-US" smtClean="0"/>
              <a:t>‹#›</a:t>
            </a:fld>
            <a:endParaRPr lang="en-US"/>
          </a:p>
        </p:txBody>
      </p:sp>
    </p:spTree>
    <p:extLst>
      <p:ext uri="{BB962C8B-B14F-4D97-AF65-F5344CB8AC3E}">
        <p14:creationId xmlns:p14="http://schemas.microsoft.com/office/powerpoint/2010/main" val="406947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Final Slide">
    <p:bg>
      <p:bgPr>
        <a:solidFill>
          <a:schemeClr val="bg1"/>
        </a:solidFill>
        <a:effectLst/>
      </p:bgPr>
    </p:bg>
    <p:spTree>
      <p:nvGrpSpPr>
        <p:cNvPr id="1" name=""/>
        <p:cNvGrpSpPr/>
        <p:nvPr/>
      </p:nvGrpSpPr>
      <p:grpSpPr>
        <a:xfrm>
          <a:off x="0" y="0"/>
          <a:ext cx="0" cy="0"/>
          <a:chOff x="0" y="0"/>
          <a:chExt cx="0" cy="0"/>
        </a:xfrm>
      </p:grpSpPr>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0" name="object 5"/>
          <p:cNvSpPr/>
          <p:nvPr userDrawn="1"/>
        </p:nvSpPr>
        <p:spPr>
          <a:xfrm>
            <a:off x="0" y="0"/>
            <a:ext cx="10058400" cy="65502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solidFill>
                <a:srgbClr val="A7BF39"/>
              </a:solidFill>
            </a:endParaRPr>
          </a:p>
        </p:txBody>
      </p:sp>
      <p:sp>
        <p:nvSpPr>
          <p:cNvPr id="5" name="Rectangle 4"/>
          <p:cNvSpPr/>
          <p:nvPr userDrawn="1"/>
        </p:nvSpPr>
        <p:spPr>
          <a:xfrm>
            <a:off x="685800" y="3124200"/>
            <a:ext cx="8077200" cy="2975173"/>
          </a:xfrm>
          <a:prstGeom prst="rect">
            <a:avLst/>
          </a:prstGeom>
        </p:spPr>
        <p:txBody>
          <a:bodyPr wrap="square">
            <a:spAutoFit/>
          </a:bodyPr>
          <a:lstStyle/>
          <a:p>
            <a:r>
              <a:rPr lang="en-US" sz="1800" kern="1200" dirty="0">
                <a:solidFill>
                  <a:schemeClr val="bg1"/>
                </a:solidFill>
                <a:effectLst/>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1800" b="1" dirty="0" err="1">
                <a:solidFill>
                  <a:srgbClr val="1E1860"/>
                </a:solidFill>
                <a:latin typeface="Century Gothic" charset="0"/>
                <a:ea typeface="Century Gothic" charset="0"/>
                <a:cs typeface="Century Gothic" charset="0"/>
              </a:rPr>
              <a:t>www.measureevaluation.org</a:t>
            </a:r>
            <a:endParaRPr lang="en-US" sz="1800" b="1" dirty="0">
              <a:solidFill>
                <a:srgbClr val="1E1860"/>
              </a:solidFill>
              <a:latin typeface="Century Gothic" charset="0"/>
              <a:ea typeface="Century Gothic" charset="0"/>
              <a:cs typeface="Century Gothic" charset="0"/>
            </a:endParaRPr>
          </a:p>
        </p:txBody>
      </p:sp>
      <p:sp>
        <p:nvSpPr>
          <p:cNvPr id="7" name="Rectangle 1"/>
          <p:cNvSpPr>
            <a:spLocks noChangeArrowheads="1"/>
          </p:cNvSpPr>
          <p:nvPr userDrawn="1"/>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5"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0066" y="6781800"/>
            <a:ext cx="726934" cy="701868"/>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58918" y="6667383"/>
            <a:ext cx="1181793" cy="1010433"/>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61734" y="6797265"/>
            <a:ext cx="1166299" cy="6864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A31BD4-FA73-4751-90A6-C88E5639866E}"/>
              </a:ext>
            </a:extLst>
          </p:cNvPr>
          <p:cNvSpPr>
            <a:spLocks noGrp="1"/>
          </p:cNvSpPr>
          <p:nvPr>
            <p:ph type="sldNum" sz="quarter" idx="10"/>
          </p:nvPr>
        </p:nvSpPr>
        <p:spPr/>
        <p:txBody>
          <a:bodyPr/>
          <a:lstStyle/>
          <a:p>
            <a:fld id="{B21812CF-82A6-4067-A3E5-617A9F2E10E3}"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2" name="Slide Number Placeholder 1">
            <a:extLst>
              <a:ext uri="{FF2B5EF4-FFF2-40B4-BE49-F238E27FC236}">
                <a16:creationId xmlns:a16="http://schemas.microsoft.com/office/drawing/2014/main" id="{3C1B6AF1-8A26-4AB7-922C-3D7179CF6CC5}"/>
              </a:ext>
            </a:extLst>
          </p:cNvPr>
          <p:cNvSpPr>
            <a:spLocks noGrp="1"/>
          </p:cNvSpPr>
          <p:nvPr>
            <p:ph type="sldNum" sz="quarter" idx="4"/>
          </p:nvPr>
        </p:nvSpPr>
        <p:spPr>
          <a:xfrm>
            <a:off x="7620000" y="7239000"/>
            <a:ext cx="2262187" cy="414338"/>
          </a:xfrm>
          <a:prstGeom prst="rect">
            <a:avLst/>
          </a:prstGeom>
        </p:spPr>
        <p:txBody>
          <a:bodyPr vert="horz" lIns="91440" tIns="45720" rIns="91440" bIns="45720" rtlCol="0" anchor="ctr"/>
          <a:lstStyle>
            <a:lvl1pPr algn="r">
              <a:defRPr sz="1200">
                <a:solidFill>
                  <a:schemeClr val="tx1">
                    <a:tint val="75000"/>
                  </a:schemeClr>
                </a:solidFill>
              </a:defRPr>
            </a:lvl1pPr>
          </a:lstStyle>
          <a:p>
            <a:fld id="{B21812CF-82A6-4067-A3E5-617A9F2E10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 id="2147483665" r:id="rId7"/>
    <p:sldLayoutId id="2147483683" r:id="rId8"/>
  </p:sldLayoutIdLst>
  <p:hf hdr="0" ft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p:cNvSpPr txBox="1"/>
          <p:nvPr/>
        </p:nvSpPr>
        <p:spPr>
          <a:xfrm>
            <a:off x="609600" y="228600"/>
            <a:ext cx="7696200" cy="4167808"/>
          </a:xfrm>
          <a:prstGeom prst="rect">
            <a:avLst/>
          </a:prstGeom>
        </p:spPr>
        <p:txBody>
          <a:bodyPr vert="horz" wrap="square" lIns="0" tIns="0" rIns="0" bIns="0" rtlCol="0">
            <a:spAutoFit/>
          </a:bodyPr>
          <a:lstStyle/>
          <a:p>
            <a:pPr marL="12700">
              <a:lnSpc>
                <a:spcPts val="6495"/>
              </a:lnSpc>
            </a:pPr>
            <a:r>
              <a:rPr lang="en-US" sz="5700" b="1" spc="-265" dirty="0">
                <a:solidFill>
                  <a:srgbClr val="A29CC0"/>
                </a:solidFill>
                <a:latin typeface="Century Gothic" charset="0"/>
                <a:ea typeface="Century Gothic" charset="0"/>
                <a:cs typeface="Century Gothic" charset="0"/>
              </a:rPr>
              <a:t>OVC_HIVSTAT</a:t>
            </a:r>
          </a:p>
          <a:p>
            <a:pPr marL="12700">
              <a:lnSpc>
                <a:spcPts val="6495"/>
              </a:lnSpc>
            </a:pPr>
            <a:r>
              <a:rPr lang="en-US" sz="5700" b="1" spc="-265" dirty="0">
                <a:solidFill>
                  <a:srgbClr val="1E1860"/>
                </a:solidFill>
                <a:latin typeface="Century Gothic" charset="0"/>
                <a:ea typeface="Century Gothic" charset="0"/>
                <a:cs typeface="Century Gothic" charset="0"/>
              </a:rPr>
              <a:t>HIV Risk Assessment Prototype</a:t>
            </a: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lang="en-US" sz="5700" dirty="0">
              <a:solidFill>
                <a:srgbClr val="1E185F"/>
              </a:solidFill>
              <a:latin typeface="Futura Lt BT" panose="020B0402020204020303" pitchFamily="34" charset="0"/>
              <a:cs typeface="Gill Sans MT"/>
            </a:endParaRPr>
          </a:p>
        </p:txBody>
      </p:sp>
    </p:spTree>
    <p:extLst>
      <p:ext uri="{BB962C8B-B14F-4D97-AF65-F5344CB8AC3E}">
        <p14:creationId xmlns:p14="http://schemas.microsoft.com/office/powerpoint/2010/main" val="1152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67DD13-D1DF-40D5-B9A6-25D6C99C7885}"/>
              </a:ext>
            </a:extLst>
          </p:cNvPr>
          <p:cNvSpPr>
            <a:spLocks noGrp="1"/>
          </p:cNvSpPr>
          <p:nvPr>
            <p:ph type="sldNum" sz="quarter" idx="12"/>
          </p:nvPr>
        </p:nvSpPr>
        <p:spPr/>
        <p:txBody>
          <a:bodyPr/>
          <a:lstStyle/>
          <a:p>
            <a:fld id="{B21812CF-82A6-4067-A3E5-617A9F2E10E3}" type="slidenum">
              <a:rPr lang="en-US" smtClean="0"/>
              <a:t>10</a:t>
            </a:fld>
            <a:endParaRPr lang="en-US"/>
          </a:p>
        </p:txBody>
      </p:sp>
      <p:sp>
        <p:nvSpPr>
          <p:cNvPr id="4" name="Text Placeholder 3">
            <a:extLst>
              <a:ext uri="{FF2B5EF4-FFF2-40B4-BE49-F238E27FC236}">
                <a16:creationId xmlns:a16="http://schemas.microsoft.com/office/drawing/2014/main" id="{38AA34C2-FB30-416E-B134-4EA18D2B9B57}"/>
              </a:ext>
            </a:extLst>
          </p:cNvPr>
          <p:cNvSpPr>
            <a:spLocks noGrp="1"/>
          </p:cNvSpPr>
          <p:nvPr>
            <p:ph type="body" sz="quarter" idx="10"/>
          </p:nvPr>
        </p:nvSpPr>
        <p:spPr>
          <a:xfrm>
            <a:off x="609600" y="4419600"/>
            <a:ext cx="4721098" cy="2590799"/>
          </a:xfrm>
        </p:spPr>
        <p:txBody>
          <a:bodyPr/>
          <a:lstStyle/>
          <a:p>
            <a:r>
              <a:rPr lang="en-US" sz="1800" dirty="0"/>
              <a:t>If the caregiver </a:t>
            </a:r>
            <a:r>
              <a:rPr lang="en-US" sz="1800" b="1" dirty="0"/>
              <a:t>doesn’t know the HIV status</a:t>
            </a:r>
            <a:r>
              <a:rPr lang="en-US" sz="1800" dirty="0"/>
              <a:t> of the child or the child had an HIV-negative test done </a:t>
            </a:r>
            <a:r>
              <a:rPr lang="en-US" sz="1800" u="sng" dirty="0"/>
              <a:t>more</a:t>
            </a:r>
            <a:r>
              <a:rPr lang="en-US" sz="1800" dirty="0"/>
              <a:t> than 6 months ago</a:t>
            </a:r>
          </a:p>
          <a:p>
            <a:endParaRPr lang="en-US" sz="1800" dirty="0"/>
          </a:p>
          <a:p>
            <a:r>
              <a:rPr lang="en-US" sz="1800" dirty="0"/>
              <a:t>If the caregiver knows the status of the child and the child is HIV-positive</a:t>
            </a:r>
          </a:p>
          <a:p>
            <a:endParaRPr lang="en-US" sz="1400" dirty="0"/>
          </a:p>
          <a:p>
            <a:endParaRPr lang="en-US" sz="1400" dirty="0"/>
          </a:p>
          <a:p>
            <a:r>
              <a:rPr lang="en-US" sz="1800" dirty="0"/>
              <a:t>If the caregiver knows the child had an HIV-negative test </a:t>
            </a:r>
            <a:r>
              <a:rPr lang="en-US" sz="1800" u="sng" dirty="0"/>
              <a:t>less</a:t>
            </a:r>
            <a:r>
              <a:rPr lang="en-US" sz="1800" dirty="0"/>
              <a:t> than 6 months ago</a:t>
            </a:r>
          </a:p>
          <a:p>
            <a:endParaRPr lang="en-US" sz="2400" dirty="0"/>
          </a:p>
        </p:txBody>
      </p:sp>
      <p:sp>
        <p:nvSpPr>
          <p:cNvPr id="8" name="Title 4"/>
          <p:cNvSpPr>
            <a:spLocks noGrp="1"/>
          </p:cNvSpPr>
          <p:nvPr>
            <p:ph type="title"/>
          </p:nvPr>
        </p:nvSpPr>
        <p:spPr>
          <a:xfrm>
            <a:off x="561845" y="366812"/>
            <a:ext cx="8724024" cy="1143000"/>
          </a:xfrm>
        </p:spPr>
        <p:txBody>
          <a:bodyPr/>
          <a:lstStyle/>
          <a:p>
            <a:r>
              <a:rPr lang="en-US" sz="4400" dirty="0"/>
              <a:t>HIV Risk Assessment prototype</a:t>
            </a:r>
          </a:p>
        </p:txBody>
      </p:sp>
      <p:sp>
        <p:nvSpPr>
          <p:cNvPr id="9"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4000" dirty="0"/>
              <a:t>Data entry: Original HIV status</a:t>
            </a:r>
          </a:p>
        </p:txBody>
      </p:sp>
      <p:pic>
        <p:nvPicPr>
          <p:cNvPr id="3" name="Picture 2">
            <a:extLst>
              <a:ext uri="{FF2B5EF4-FFF2-40B4-BE49-F238E27FC236}">
                <a16:creationId xmlns:a16="http://schemas.microsoft.com/office/drawing/2014/main" id="{24B18800-C012-4F80-8AAA-3199C2DBACE7}"/>
              </a:ext>
            </a:extLst>
          </p:cNvPr>
          <p:cNvPicPr>
            <a:picLocks noChangeAspect="1"/>
          </p:cNvPicPr>
          <p:nvPr/>
        </p:nvPicPr>
        <p:blipFill rotWithShape="1">
          <a:blip r:embed="rId3"/>
          <a:srcRect t="7509"/>
          <a:stretch/>
        </p:blipFill>
        <p:spPr>
          <a:xfrm>
            <a:off x="609600" y="1949534"/>
            <a:ext cx="9448800" cy="2151735"/>
          </a:xfrm>
          <a:prstGeom prst="rect">
            <a:avLst/>
          </a:prstGeom>
        </p:spPr>
      </p:pic>
      <p:sp>
        <p:nvSpPr>
          <p:cNvPr id="10" name="Rectangle: Rounded Corners 9">
            <a:extLst>
              <a:ext uri="{FF2B5EF4-FFF2-40B4-BE49-F238E27FC236}">
                <a16:creationId xmlns:a16="http://schemas.microsoft.com/office/drawing/2014/main" id="{80EAC076-CEF6-4636-90E9-E9FD83E9D857}"/>
              </a:ext>
            </a:extLst>
          </p:cNvPr>
          <p:cNvSpPr/>
          <p:nvPr/>
        </p:nvSpPr>
        <p:spPr>
          <a:xfrm>
            <a:off x="6162804" y="5724926"/>
            <a:ext cx="3338831" cy="752074"/>
          </a:xfrm>
          <a:prstGeom prst="roundRect">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a:solidFill>
                  <a:sysClr val="windowText" lastClr="000000"/>
                </a:solidFill>
              </a:rPr>
              <a:t>Mar</a:t>
            </a:r>
            <a:r>
              <a:rPr lang="en-US" sz="1800" baseline="0" dirty="0">
                <a:solidFill>
                  <a:sysClr val="windowText" lastClr="000000"/>
                </a:solidFill>
              </a:rPr>
              <a:t>k child's current HIV status </a:t>
            </a:r>
            <a:r>
              <a:rPr lang="en-US" sz="1800" baseline="0">
                <a:solidFill>
                  <a:sysClr val="windowText" lastClr="000000"/>
                </a:solidFill>
              </a:rPr>
              <a:t>as POSITIVE</a:t>
            </a:r>
            <a:endParaRPr lang="en-US" sz="1800" dirty="0">
              <a:solidFill>
                <a:sysClr val="windowText" lastClr="000000"/>
              </a:solidFill>
            </a:endParaRPr>
          </a:p>
        </p:txBody>
      </p:sp>
      <p:sp>
        <p:nvSpPr>
          <p:cNvPr id="11" name="Arrow: Right 10">
            <a:extLst>
              <a:ext uri="{FF2B5EF4-FFF2-40B4-BE49-F238E27FC236}">
                <a16:creationId xmlns:a16="http://schemas.microsoft.com/office/drawing/2014/main" id="{9E14146E-3044-47CB-A7A3-03264B67F015}"/>
              </a:ext>
            </a:extLst>
          </p:cNvPr>
          <p:cNvSpPr/>
          <p:nvPr/>
        </p:nvSpPr>
        <p:spPr>
          <a:xfrm>
            <a:off x="5410200" y="5815317"/>
            <a:ext cx="698498" cy="585483"/>
          </a:xfrm>
          <a:prstGeom prst="rightArrow">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 name="Rectangle: Rounded Corners 4">
            <a:extLst>
              <a:ext uri="{FF2B5EF4-FFF2-40B4-BE49-F238E27FC236}">
                <a16:creationId xmlns:a16="http://schemas.microsoft.com/office/drawing/2014/main" id="{95C62030-E634-4BB6-93F6-DF3D4A2F7A02}"/>
              </a:ext>
            </a:extLst>
          </p:cNvPr>
          <p:cNvSpPr/>
          <p:nvPr/>
        </p:nvSpPr>
        <p:spPr>
          <a:xfrm>
            <a:off x="6162804" y="4464844"/>
            <a:ext cx="3338831" cy="1021556"/>
          </a:xfrm>
          <a:prstGeom prst="roundRect">
            <a:avLst/>
          </a:prstGeom>
          <a:solidFill>
            <a:schemeClr val="bg1">
              <a:lumMod val="65000"/>
            </a:schemeClr>
          </a:solidFill>
        </p:spPr>
        <p:txBody>
          <a:bodyPr wrap="square">
            <a:spAutoFit/>
          </a:bodyPr>
          <a:lstStyle/>
          <a:p>
            <a:r>
              <a:rPr lang="en-US" dirty="0"/>
              <a:t>Conduct the risk assessment starting with the first question. No data entry in this section.</a:t>
            </a:r>
          </a:p>
        </p:txBody>
      </p:sp>
      <p:sp>
        <p:nvSpPr>
          <p:cNvPr id="12" name="Arrow: Right 11">
            <a:extLst>
              <a:ext uri="{FF2B5EF4-FFF2-40B4-BE49-F238E27FC236}">
                <a16:creationId xmlns:a16="http://schemas.microsoft.com/office/drawing/2014/main" id="{2B6856F7-6A91-4041-9142-A7518E1E9582}"/>
              </a:ext>
            </a:extLst>
          </p:cNvPr>
          <p:cNvSpPr/>
          <p:nvPr/>
        </p:nvSpPr>
        <p:spPr>
          <a:xfrm>
            <a:off x="5397502" y="4672317"/>
            <a:ext cx="698498" cy="585483"/>
          </a:xfrm>
          <a:prstGeom prst="right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3" name="Rectangle: Rounded Corners 9">
            <a:extLst>
              <a:ext uri="{FF2B5EF4-FFF2-40B4-BE49-F238E27FC236}">
                <a16:creationId xmlns:a16="http://schemas.microsoft.com/office/drawing/2014/main" id="{80EAC076-CEF6-4636-90E9-E9FD83E9D857}"/>
              </a:ext>
            </a:extLst>
          </p:cNvPr>
          <p:cNvSpPr/>
          <p:nvPr/>
        </p:nvSpPr>
        <p:spPr>
          <a:xfrm>
            <a:off x="6162804" y="6715526"/>
            <a:ext cx="3338831" cy="752074"/>
          </a:xfrm>
          <a:prstGeom prst="roundRect">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a:solidFill>
                  <a:sysClr val="windowText" lastClr="000000"/>
                </a:solidFill>
              </a:rPr>
              <a:t>Mar</a:t>
            </a:r>
            <a:r>
              <a:rPr lang="en-US" sz="1800" baseline="0" dirty="0">
                <a:solidFill>
                  <a:sysClr val="windowText" lastClr="000000"/>
                </a:solidFill>
              </a:rPr>
              <a:t>k child's current HIV status as NEGATIVE</a:t>
            </a:r>
            <a:endParaRPr lang="en-US" sz="1800" dirty="0">
              <a:solidFill>
                <a:sysClr val="windowText" lastClr="000000"/>
              </a:solidFill>
            </a:endParaRPr>
          </a:p>
        </p:txBody>
      </p:sp>
      <p:sp>
        <p:nvSpPr>
          <p:cNvPr id="14" name="Arrow: Right 10">
            <a:extLst>
              <a:ext uri="{FF2B5EF4-FFF2-40B4-BE49-F238E27FC236}">
                <a16:creationId xmlns:a16="http://schemas.microsoft.com/office/drawing/2014/main" id="{9E14146E-3044-47CB-A7A3-03264B67F015}"/>
              </a:ext>
            </a:extLst>
          </p:cNvPr>
          <p:cNvSpPr/>
          <p:nvPr/>
        </p:nvSpPr>
        <p:spPr>
          <a:xfrm>
            <a:off x="5410200" y="6791726"/>
            <a:ext cx="698498" cy="585483"/>
          </a:xfrm>
          <a:prstGeom prst="rightArrow">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1961288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67DD13-D1DF-40D5-B9A6-25D6C99C7885}"/>
              </a:ext>
            </a:extLst>
          </p:cNvPr>
          <p:cNvSpPr>
            <a:spLocks noGrp="1"/>
          </p:cNvSpPr>
          <p:nvPr>
            <p:ph type="sldNum" sz="quarter" idx="12"/>
          </p:nvPr>
        </p:nvSpPr>
        <p:spPr/>
        <p:txBody>
          <a:bodyPr/>
          <a:lstStyle/>
          <a:p>
            <a:fld id="{B21812CF-82A6-4067-A3E5-617A9F2E10E3}" type="slidenum">
              <a:rPr lang="en-US" smtClean="0"/>
              <a:t>11</a:t>
            </a:fld>
            <a:endParaRPr lang="en-US"/>
          </a:p>
        </p:txBody>
      </p:sp>
      <p:sp>
        <p:nvSpPr>
          <p:cNvPr id="4" name="Text Placeholder 3">
            <a:extLst>
              <a:ext uri="{FF2B5EF4-FFF2-40B4-BE49-F238E27FC236}">
                <a16:creationId xmlns:a16="http://schemas.microsoft.com/office/drawing/2014/main" id="{38AA34C2-FB30-416E-B134-4EA18D2B9B57}"/>
              </a:ext>
            </a:extLst>
          </p:cNvPr>
          <p:cNvSpPr>
            <a:spLocks noGrp="1"/>
          </p:cNvSpPr>
          <p:nvPr>
            <p:ph type="body" sz="quarter" idx="10"/>
          </p:nvPr>
        </p:nvSpPr>
        <p:spPr>
          <a:xfrm>
            <a:off x="582531" y="5640395"/>
            <a:ext cx="6268295" cy="2057399"/>
          </a:xfrm>
        </p:spPr>
        <p:txBody>
          <a:bodyPr/>
          <a:lstStyle/>
          <a:p>
            <a:r>
              <a:rPr lang="en-US" sz="2400" dirty="0"/>
              <a:t>If the child is determined to be at risk but the test results are not yet reported. . .</a:t>
            </a:r>
          </a:p>
          <a:p>
            <a:endParaRPr lang="en-US" sz="1800" dirty="0"/>
          </a:p>
          <a:p>
            <a:endParaRPr lang="en-US" sz="1800" dirty="0"/>
          </a:p>
          <a:p>
            <a:r>
              <a:rPr lang="en-US" sz="2400" dirty="0"/>
              <a:t>If the child is not at risk</a:t>
            </a:r>
          </a:p>
          <a:p>
            <a:endParaRPr lang="en-US" sz="2400" dirty="0"/>
          </a:p>
        </p:txBody>
      </p:sp>
      <p:pic>
        <p:nvPicPr>
          <p:cNvPr id="6" name="Picture 5">
            <a:extLst>
              <a:ext uri="{FF2B5EF4-FFF2-40B4-BE49-F238E27FC236}">
                <a16:creationId xmlns:a16="http://schemas.microsoft.com/office/drawing/2014/main" id="{794AE085-63C1-4F1D-BC3F-C87A031F9620}"/>
              </a:ext>
            </a:extLst>
          </p:cNvPr>
          <p:cNvPicPr>
            <a:picLocks noChangeAspect="1"/>
          </p:cNvPicPr>
          <p:nvPr/>
        </p:nvPicPr>
        <p:blipFill>
          <a:blip r:embed="rId2"/>
          <a:stretch>
            <a:fillRect/>
          </a:stretch>
        </p:blipFill>
        <p:spPr>
          <a:xfrm>
            <a:off x="6345870" y="5842813"/>
            <a:ext cx="3407729" cy="792496"/>
          </a:xfrm>
          <a:prstGeom prst="rect">
            <a:avLst/>
          </a:prstGeom>
        </p:spPr>
      </p:pic>
      <p:sp>
        <p:nvSpPr>
          <p:cNvPr id="8" name="Title 4"/>
          <p:cNvSpPr>
            <a:spLocks noGrp="1"/>
          </p:cNvSpPr>
          <p:nvPr>
            <p:ph type="title"/>
          </p:nvPr>
        </p:nvSpPr>
        <p:spPr>
          <a:xfrm>
            <a:off x="561845" y="366812"/>
            <a:ext cx="8724024" cy="1143000"/>
          </a:xfrm>
        </p:spPr>
        <p:txBody>
          <a:bodyPr/>
          <a:lstStyle/>
          <a:p>
            <a:r>
              <a:rPr lang="en-US" sz="4400" dirty="0"/>
              <a:t>HIV Risk Assessment prototype</a:t>
            </a:r>
          </a:p>
        </p:txBody>
      </p:sp>
      <p:sp>
        <p:nvSpPr>
          <p:cNvPr id="9"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4000" dirty="0"/>
              <a:t>Data entry: HIV risk assessment</a:t>
            </a:r>
          </a:p>
        </p:txBody>
      </p:sp>
      <p:pic>
        <p:nvPicPr>
          <p:cNvPr id="3" name="Picture 2">
            <a:extLst>
              <a:ext uri="{FF2B5EF4-FFF2-40B4-BE49-F238E27FC236}">
                <a16:creationId xmlns:a16="http://schemas.microsoft.com/office/drawing/2014/main" id="{B5AD2BF0-D043-44D7-A987-076E402084D8}"/>
              </a:ext>
            </a:extLst>
          </p:cNvPr>
          <p:cNvPicPr>
            <a:picLocks noChangeAspect="1"/>
          </p:cNvPicPr>
          <p:nvPr/>
        </p:nvPicPr>
        <p:blipFill>
          <a:blip r:embed="rId3"/>
          <a:stretch>
            <a:fillRect/>
          </a:stretch>
        </p:blipFill>
        <p:spPr>
          <a:xfrm>
            <a:off x="650688" y="1712229"/>
            <a:ext cx="9255312" cy="3789707"/>
          </a:xfrm>
          <a:prstGeom prst="rect">
            <a:avLst/>
          </a:prstGeom>
        </p:spPr>
      </p:pic>
      <p:sp>
        <p:nvSpPr>
          <p:cNvPr id="11" name="Rectangle: Rounded Corners 10">
            <a:extLst>
              <a:ext uri="{FF2B5EF4-FFF2-40B4-BE49-F238E27FC236}">
                <a16:creationId xmlns:a16="http://schemas.microsoft.com/office/drawing/2014/main" id="{0709F9F0-7BF4-4B2D-BE52-EE549EB7C482}"/>
              </a:ext>
            </a:extLst>
          </p:cNvPr>
          <p:cNvSpPr/>
          <p:nvPr/>
        </p:nvSpPr>
        <p:spPr>
          <a:xfrm>
            <a:off x="4800600" y="6705600"/>
            <a:ext cx="3276600" cy="752074"/>
          </a:xfrm>
          <a:prstGeom prst="roundRect">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a:solidFill>
                  <a:sysClr val="windowText" lastClr="000000"/>
                </a:solidFill>
              </a:rPr>
              <a:t>Mar</a:t>
            </a:r>
            <a:r>
              <a:rPr lang="en-US" sz="2000" baseline="0" dirty="0">
                <a:solidFill>
                  <a:sysClr val="windowText" lastClr="000000"/>
                </a:solidFill>
              </a:rPr>
              <a:t>k child's current HIV status as TEST NOT REQUIRED</a:t>
            </a:r>
            <a:endParaRPr lang="en-US" dirty="0">
              <a:solidFill>
                <a:sysClr val="windowText" lastClr="000000"/>
              </a:solidFill>
            </a:endParaRPr>
          </a:p>
        </p:txBody>
      </p:sp>
      <p:sp>
        <p:nvSpPr>
          <p:cNvPr id="12" name="Arrow: Right 11">
            <a:extLst>
              <a:ext uri="{FF2B5EF4-FFF2-40B4-BE49-F238E27FC236}">
                <a16:creationId xmlns:a16="http://schemas.microsoft.com/office/drawing/2014/main" id="{871B91C0-9B58-42FF-A157-53E4CFC470EE}"/>
              </a:ext>
            </a:extLst>
          </p:cNvPr>
          <p:cNvSpPr/>
          <p:nvPr/>
        </p:nvSpPr>
        <p:spPr>
          <a:xfrm>
            <a:off x="4039871" y="6827159"/>
            <a:ext cx="698498" cy="585483"/>
          </a:xfrm>
          <a:prstGeom prst="rightArrow">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165085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67DD13-D1DF-40D5-B9A6-25D6C99C7885}"/>
              </a:ext>
            </a:extLst>
          </p:cNvPr>
          <p:cNvSpPr>
            <a:spLocks noGrp="1"/>
          </p:cNvSpPr>
          <p:nvPr>
            <p:ph type="sldNum" sz="quarter" idx="12"/>
          </p:nvPr>
        </p:nvSpPr>
        <p:spPr/>
        <p:txBody>
          <a:bodyPr/>
          <a:lstStyle/>
          <a:p>
            <a:fld id="{B21812CF-82A6-4067-A3E5-617A9F2E10E3}" type="slidenum">
              <a:rPr lang="en-US" smtClean="0"/>
              <a:t>12</a:t>
            </a:fld>
            <a:endParaRPr lang="en-US"/>
          </a:p>
        </p:txBody>
      </p:sp>
      <p:sp>
        <p:nvSpPr>
          <p:cNvPr id="4" name="Text Placeholder 3">
            <a:extLst>
              <a:ext uri="{FF2B5EF4-FFF2-40B4-BE49-F238E27FC236}">
                <a16:creationId xmlns:a16="http://schemas.microsoft.com/office/drawing/2014/main" id="{38AA34C2-FB30-416E-B134-4EA18D2B9B57}"/>
              </a:ext>
            </a:extLst>
          </p:cNvPr>
          <p:cNvSpPr>
            <a:spLocks noGrp="1"/>
          </p:cNvSpPr>
          <p:nvPr>
            <p:ph type="body" sz="quarter" idx="10"/>
          </p:nvPr>
        </p:nvSpPr>
        <p:spPr>
          <a:xfrm>
            <a:off x="725103" y="4953000"/>
            <a:ext cx="5142297" cy="2057399"/>
          </a:xfrm>
        </p:spPr>
        <p:txBody>
          <a:bodyPr/>
          <a:lstStyle/>
          <a:p>
            <a:r>
              <a:rPr lang="en-US" sz="2400" dirty="0"/>
              <a:t>If the child has been referred for testing, but the test results are not yet reported. . .</a:t>
            </a:r>
          </a:p>
        </p:txBody>
      </p:sp>
      <p:pic>
        <p:nvPicPr>
          <p:cNvPr id="6" name="Picture 5">
            <a:extLst>
              <a:ext uri="{FF2B5EF4-FFF2-40B4-BE49-F238E27FC236}">
                <a16:creationId xmlns:a16="http://schemas.microsoft.com/office/drawing/2014/main" id="{794AE085-63C1-4F1D-BC3F-C87A031F9620}"/>
              </a:ext>
            </a:extLst>
          </p:cNvPr>
          <p:cNvPicPr>
            <a:picLocks noChangeAspect="1"/>
          </p:cNvPicPr>
          <p:nvPr/>
        </p:nvPicPr>
        <p:blipFill>
          <a:blip r:embed="rId2"/>
          <a:stretch>
            <a:fillRect/>
          </a:stretch>
        </p:blipFill>
        <p:spPr>
          <a:xfrm>
            <a:off x="5862900" y="5095444"/>
            <a:ext cx="3407729" cy="792496"/>
          </a:xfrm>
          <a:prstGeom prst="rect">
            <a:avLst/>
          </a:prstGeom>
        </p:spPr>
      </p:pic>
      <p:sp>
        <p:nvSpPr>
          <p:cNvPr id="8" name="Title 4"/>
          <p:cNvSpPr>
            <a:spLocks noGrp="1"/>
          </p:cNvSpPr>
          <p:nvPr>
            <p:ph type="title"/>
          </p:nvPr>
        </p:nvSpPr>
        <p:spPr>
          <a:xfrm>
            <a:off x="561845" y="366812"/>
            <a:ext cx="8724024" cy="1143000"/>
          </a:xfrm>
        </p:spPr>
        <p:txBody>
          <a:bodyPr/>
          <a:lstStyle/>
          <a:p>
            <a:r>
              <a:rPr lang="en-US" sz="4400" dirty="0"/>
              <a:t>HIV Risk Assessment prototype</a:t>
            </a:r>
          </a:p>
        </p:txBody>
      </p:sp>
      <p:sp>
        <p:nvSpPr>
          <p:cNvPr id="9"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4000" dirty="0"/>
              <a:t>Data entry: Progress monitoring and current HIV status</a:t>
            </a:r>
          </a:p>
        </p:txBody>
      </p:sp>
      <p:pic>
        <p:nvPicPr>
          <p:cNvPr id="5" name="Picture 4">
            <a:extLst>
              <a:ext uri="{FF2B5EF4-FFF2-40B4-BE49-F238E27FC236}">
                <a16:creationId xmlns:a16="http://schemas.microsoft.com/office/drawing/2014/main" id="{64999DE7-3144-48DB-AC7C-3AA74763658D}"/>
              </a:ext>
            </a:extLst>
          </p:cNvPr>
          <p:cNvPicPr>
            <a:picLocks noChangeAspect="1"/>
          </p:cNvPicPr>
          <p:nvPr/>
        </p:nvPicPr>
        <p:blipFill rotWithShape="1">
          <a:blip r:embed="rId3"/>
          <a:srcRect t="1958"/>
          <a:stretch/>
        </p:blipFill>
        <p:spPr>
          <a:xfrm>
            <a:off x="725103" y="2652812"/>
            <a:ext cx="9030833" cy="1371600"/>
          </a:xfrm>
          <a:prstGeom prst="rect">
            <a:avLst/>
          </a:prstGeom>
          <a:ln w="28575">
            <a:solidFill>
              <a:schemeClr val="tx1"/>
            </a:solidFill>
          </a:ln>
        </p:spPr>
      </p:pic>
    </p:spTree>
    <p:extLst>
      <p:ext uri="{BB962C8B-B14F-4D97-AF65-F5344CB8AC3E}">
        <p14:creationId xmlns:p14="http://schemas.microsoft.com/office/powerpoint/2010/main" val="36628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67DD13-D1DF-40D5-B9A6-25D6C99C7885}"/>
              </a:ext>
            </a:extLst>
          </p:cNvPr>
          <p:cNvSpPr>
            <a:spLocks noGrp="1"/>
          </p:cNvSpPr>
          <p:nvPr>
            <p:ph type="sldNum" sz="quarter" idx="12"/>
          </p:nvPr>
        </p:nvSpPr>
        <p:spPr/>
        <p:txBody>
          <a:bodyPr/>
          <a:lstStyle/>
          <a:p>
            <a:fld id="{B21812CF-82A6-4067-A3E5-617A9F2E10E3}" type="slidenum">
              <a:rPr lang="en-US" smtClean="0"/>
              <a:t>13</a:t>
            </a:fld>
            <a:endParaRPr lang="en-US"/>
          </a:p>
        </p:txBody>
      </p:sp>
      <p:sp>
        <p:nvSpPr>
          <p:cNvPr id="4" name="Text Placeholder 3">
            <a:extLst>
              <a:ext uri="{FF2B5EF4-FFF2-40B4-BE49-F238E27FC236}">
                <a16:creationId xmlns:a16="http://schemas.microsoft.com/office/drawing/2014/main" id="{38AA34C2-FB30-416E-B134-4EA18D2B9B57}"/>
              </a:ext>
            </a:extLst>
          </p:cNvPr>
          <p:cNvSpPr>
            <a:spLocks noGrp="1"/>
          </p:cNvSpPr>
          <p:nvPr>
            <p:ph type="body" sz="quarter" idx="10"/>
          </p:nvPr>
        </p:nvSpPr>
        <p:spPr>
          <a:xfrm>
            <a:off x="685799" y="4953000"/>
            <a:ext cx="5403027" cy="2700338"/>
          </a:xfrm>
        </p:spPr>
        <p:txBody>
          <a:bodyPr/>
          <a:lstStyle/>
          <a:p>
            <a:r>
              <a:rPr lang="en-US" sz="2400" dirty="0"/>
              <a:t>If the child has completed an HIV test and results are reported…</a:t>
            </a:r>
          </a:p>
          <a:p>
            <a:endParaRPr lang="en-US" sz="2400" dirty="0"/>
          </a:p>
          <a:p>
            <a:r>
              <a:rPr lang="en-US" sz="2400" dirty="0"/>
              <a:t>If the child has completed an HIV test, but the test results are not yet reported or disclosure is refused. . .</a:t>
            </a:r>
          </a:p>
        </p:txBody>
      </p:sp>
      <p:pic>
        <p:nvPicPr>
          <p:cNvPr id="6" name="Picture 5">
            <a:extLst>
              <a:ext uri="{FF2B5EF4-FFF2-40B4-BE49-F238E27FC236}">
                <a16:creationId xmlns:a16="http://schemas.microsoft.com/office/drawing/2014/main" id="{794AE085-63C1-4F1D-BC3F-C87A031F9620}"/>
              </a:ext>
            </a:extLst>
          </p:cNvPr>
          <p:cNvPicPr>
            <a:picLocks noChangeAspect="1"/>
          </p:cNvPicPr>
          <p:nvPr/>
        </p:nvPicPr>
        <p:blipFill>
          <a:blip r:embed="rId2"/>
          <a:stretch>
            <a:fillRect/>
          </a:stretch>
        </p:blipFill>
        <p:spPr>
          <a:xfrm>
            <a:off x="6088826" y="6202375"/>
            <a:ext cx="3407729" cy="792496"/>
          </a:xfrm>
          <a:prstGeom prst="rect">
            <a:avLst/>
          </a:prstGeom>
        </p:spPr>
      </p:pic>
      <p:sp>
        <p:nvSpPr>
          <p:cNvPr id="9" name="Title 4"/>
          <p:cNvSpPr>
            <a:spLocks noGrp="1"/>
          </p:cNvSpPr>
          <p:nvPr>
            <p:ph type="title"/>
          </p:nvPr>
        </p:nvSpPr>
        <p:spPr>
          <a:xfrm>
            <a:off x="561845" y="366812"/>
            <a:ext cx="8724024" cy="1143000"/>
          </a:xfrm>
        </p:spPr>
        <p:txBody>
          <a:bodyPr/>
          <a:lstStyle/>
          <a:p>
            <a:r>
              <a:rPr lang="en-US" sz="4400" dirty="0"/>
              <a:t>HIV Risk Assessment prototype</a:t>
            </a:r>
          </a:p>
        </p:txBody>
      </p:sp>
      <p:sp>
        <p:nvSpPr>
          <p:cNvPr id="10"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4000" dirty="0"/>
              <a:t>Data entry: Process entry and current HIV status</a:t>
            </a:r>
          </a:p>
        </p:txBody>
      </p:sp>
      <p:sp>
        <p:nvSpPr>
          <p:cNvPr id="11" name="Rectangle: Rounded Corners 10">
            <a:extLst>
              <a:ext uri="{FF2B5EF4-FFF2-40B4-BE49-F238E27FC236}">
                <a16:creationId xmlns:a16="http://schemas.microsoft.com/office/drawing/2014/main" id="{AA048982-25A2-4A1C-8FFA-5E4FF3D8B362}"/>
              </a:ext>
            </a:extLst>
          </p:cNvPr>
          <p:cNvSpPr/>
          <p:nvPr/>
        </p:nvSpPr>
        <p:spPr>
          <a:xfrm>
            <a:off x="6476999" y="4967143"/>
            <a:ext cx="3276600" cy="752074"/>
          </a:xfrm>
          <a:prstGeom prst="roundRect">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a:solidFill>
                  <a:sysClr val="windowText" lastClr="000000"/>
                </a:solidFill>
              </a:rPr>
              <a:t>Mar</a:t>
            </a:r>
            <a:r>
              <a:rPr lang="en-US" sz="2000" baseline="0" dirty="0">
                <a:solidFill>
                  <a:sysClr val="windowText" lastClr="000000"/>
                </a:solidFill>
              </a:rPr>
              <a:t>k child's current HIV status as Positive OR Negative</a:t>
            </a:r>
            <a:endParaRPr lang="en-US" dirty="0">
              <a:solidFill>
                <a:sysClr val="windowText" lastClr="000000"/>
              </a:solidFill>
            </a:endParaRPr>
          </a:p>
        </p:txBody>
      </p:sp>
      <p:sp>
        <p:nvSpPr>
          <p:cNvPr id="12" name="Arrow: Right 11">
            <a:extLst>
              <a:ext uri="{FF2B5EF4-FFF2-40B4-BE49-F238E27FC236}">
                <a16:creationId xmlns:a16="http://schemas.microsoft.com/office/drawing/2014/main" id="{E97DCFF8-95B9-44E4-AC66-A689F599A849}"/>
              </a:ext>
            </a:extLst>
          </p:cNvPr>
          <p:cNvSpPr/>
          <p:nvPr/>
        </p:nvSpPr>
        <p:spPr>
          <a:xfrm>
            <a:off x="5716270" y="5088702"/>
            <a:ext cx="698498" cy="585483"/>
          </a:xfrm>
          <a:prstGeom prst="rightArrow">
            <a:avLst/>
          </a:prstGeom>
          <a:solidFill>
            <a:srgbClr val="64A70B"/>
          </a:solidFill>
          <a:ln>
            <a:solidFill>
              <a:srgbClr val="64A70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pic>
        <p:nvPicPr>
          <p:cNvPr id="5" name="Picture 4">
            <a:extLst>
              <a:ext uri="{FF2B5EF4-FFF2-40B4-BE49-F238E27FC236}">
                <a16:creationId xmlns:a16="http://schemas.microsoft.com/office/drawing/2014/main" id="{FA0A8934-3434-4FE4-9AD5-0B07BA68C3F2}"/>
              </a:ext>
            </a:extLst>
          </p:cNvPr>
          <p:cNvPicPr>
            <a:picLocks noChangeAspect="1"/>
          </p:cNvPicPr>
          <p:nvPr/>
        </p:nvPicPr>
        <p:blipFill rotWithShape="1">
          <a:blip r:embed="rId3"/>
          <a:srcRect b="1947"/>
          <a:stretch/>
        </p:blipFill>
        <p:spPr>
          <a:xfrm>
            <a:off x="723833" y="2586355"/>
            <a:ext cx="8867775" cy="2214245"/>
          </a:xfrm>
          <a:prstGeom prst="rect">
            <a:avLst/>
          </a:prstGeom>
          <a:ln w="28575">
            <a:solidFill>
              <a:schemeClr val="tx1"/>
            </a:solidFill>
          </a:ln>
        </p:spPr>
      </p:pic>
    </p:spTree>
    <p:extLst>
      <p:ext uri="{BB962C8B-B14F-4D97-AF65-F5344CB8AC3E}">
        <p14:creationId xmlns:p14="http://schemas.microsoft.com/office/powerpoint/2010/main" val="154618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332DBE-474F-4696-8626-3FD26D5CDCB3}"/>
              </a:ext>
            </a:extLst>
          </p:cNvPr>
          <p:cNvSpPr>
            <a:spLocks noGrp="1"/>
          </p:cNvSpPr>
          <p:nvPr>
            <p:ph type="body" sz="quarter" idx="10"/>
          </p:nvPr>
        </p:nvSpPr>
        <p:spPr>
          <a:xfrm>
            <a:off x="557784" y="2895600"/>
            <a:ext cx="8429755" cy="4953000"/>
          </a:xfrm>
        </p:spPr>
        <p:txBody>
          <a:bodyPr/>
          <a:lstStyle/>
          <a:p>
            <a:pPr marL="457200" lvl="0" indent="-457200">
              <a:buFont typeface="+mj-lt"/>
              <a:buAutoNum type="arabicPeriod"/>
            </a:pPr>
            <a:r>
              <a:rPr lang="en-GB" sz="2400" dirty="0"/>
              <a:t>Include only </a:t>
            </a:r>
            <a:r>
              <a:rPr lang="en-GB" sz="2400" b="1" dirty="0"/>
              <a:t>risk factors that </a:t>
            </a:r>
            <a:r>
              <a:rPr lang="en-GB" sz="2400" b="1" i="1" dirty="0"/>
              <a:t>require</a:t>
            </a:r>
            <a:r>
              <a:rPr lang="en-GB" sz="2400" b="1" dirty="0"/>
              <a:t> testing.</a:t>
            </a:r>
          </a:p>
          <a:p>
            <a:pPr marL="457200" indent="-457200">
              <a:buFont typeface="+mj-lt"/>
              <a:buAutoNum type="arabicPeriod"/>
            </a:pPr>
            <a:endParaRPr lang="en-US" sz="2400" dirty="0"/>
          </a:p>
          <a:p>
            <a:pPr marL="457200" lvl="0" indent="-457200">
              <a:buFont typeface="+mj-lt"/>
              <a:buAutoNum type="arabicPeriod"/>
            </a:pPr>
            <a:r>
              <a:rPr lang="en-GB" sz="2400" dirty="0"/>
              <a:t>Use a </a:t>
            </a:r>
            <a:r>
              <a:rPr lang="en-GB" sz="2400" b="1" dirty="0"/>
              <a:t>simplified form structure</a:t>
            </a:r>
            <a:r>
              <a:rPr lang="en-GB" sz="2400" dirty="0"/>
              <a:t> that has clear selection options for yes and no after each question and a </a:t>
            </a:r>
            <a:r>
              <a:rPr lang="en-GB" sz="2400" b="1" dirty="0"/>
              <a:t>clear location to mark the result.</a:t>
            </a:r>
          </a:p>
          <a:p>
            <a:pPr marL="457200" indent="-457200">
              <a:buFont typeface="+mj-lt"/>
              <a:buAutoNum type="arabicPeriod"/>
            </a:pPr>
            <a:endParaRPr lang="en-US" sz="2400" dirty="0"/>
          </a:p>
          <a:p>
            <a:pPr marL="457200" lvl="0" indent="-457200">
              <a:buFont typeface="+mj-lt"/>
              <a:buAutoNum type="arabicPeriod"/>
            </a:pPr>
            <a:r>
              <a:rPr lang="en-GB" sz="2400" dirty="0"/>
              <a:t>Keep the assessment to </a:t>
            </a:r>
            <a:r>
              <a:rPr lang="en-GB" sz="2400" b="1" dirty="0"/>
              <a:t>one page </a:t>
            </a:r>
            <a:r>
              <a:rPr lang="en-GB" sz="2400" dirty="0"/>
              <a:t>per child.</a:t>
            </a:r>
            <a:endParaRPr lang="en-US" sz="2400" strike="sngStrike" dirty="0"/>
          </a:p>
          <a:p>
            <a:pPr marL="457200" indent="-457200">
              <a:buFont typeface="+mj-lt"/>
              <a:buAutoNum type="arabicPeriod"/>
            </a:pPr>
            <a:endParaRPr lang="en-US" sz="2400" dirty="0"/>
          </a:p>
          <a:p>
            <a:pPr marL="457200" lvl="0" indent="-457200">
              <a:buFont typeface="+mj-lt"/>
              <a:buAutoNum type="arabicPeriod"/>
            </a:pPr>
            <a:r>
              <a:rPr lang="en-GB" sz="2400" dirty="0"/>
              <a:t>On the same one-page tool, include </a:t>
            </a:r>
            <a:r>
              <a:rPr lang="en-GB" sz="2400" b="1" dirty="0"/>
              <a:t>next steps and follow-up</a:t>
            </a:r>
            <a:r>
              <a:rPr lang="en-GB" sz="2400" dirty="0"/>
              <a:t> after administering the assessment.</a:t>
            </a:r>
            <a:endParaRPr lang="en-US" sz="2400" dirty="0"/>
          </a:p>
        </p:txBody>
      </p:sp>
      <p:sp>
        <p:nvSpPr>
          <p:cNvPr id="4" name="Slide Number Placeholder 3">
            <a:extLst>
              <a:ext uri="{FF2B5EF4-FFF2-40B4-BE49-F238E27FC236}">
                <a16:creationId xmlns:a16="http://schemas.microsoft.com/office/drawing/2014/main" id="{54CECE7B-BBB6-46C8-BE63-324D33408C5A}"/>
              </a:ext>
            </a:extLst>
          </p:cNvPr>
          <p:cNvSpPr>
            <a:spLocks noGrp="1"/>
          </p:cNvSpPr>
          <p:nvPr>
            <p:ph type="sldNum" sz="quarter" idx="12"/>
          </p:nvPr>
        </p:nvSpPr>
        <p:spPr/>
        <p:txBody>
          <a:bodyPr/>
          <a:lstStyle/>
          <a:p>
            <a:fld id="{B21812CF-82A6-4067-A3E5-617A9F2E10E3}" type="slidenum">
              <a:rPr lang="en-US" smtClean="0"/>
              <a:t>14</a:t>
            </a:fld>
            <a:endParaRPr lang="en-US"/>
          </a:p>
        </p:txBody>
      </p:sp>
      <p:sp>
        <p:nvSpPr>
          <p:cNvPr id="6" name="Title 5"/>
          <p:cNvSpPr>
            <a:spLocks noGrp="1"/>
          </p:cNvSpPr>
          <p:nvPr>
            <p:ph type="title"/>
          </p:nvPr>
        </p:nvSpPr>
        <p:spPr/>
        <p:txBody>
          <a:bodyPr/>
          <a:lstStyle/>
          <a:p>
            <a:r>
              <a:rPr lang="en-US" dirty="0"/>
              <a:t>Best practices</a:t>
            </a:r>
          </a:p>
        </p:txBody>
      </p:sp>
      <p:sp>
        <p:nvSpPr>
          <p:cNvPr id="8" name="Text Placeholder 6"/>
          <p:cNvSpPr>
            <a:spLocks noGrp="1"/>
          </p:cNvSpPr>
          <p:nvPr>
            <p:ph type="body" sz="quarter" idx="11"/>
          </p:nvPr>
        </p:nvSpPr>
        <p:spPr>
          <a:xfrm>
            <a:off x="561844" y="1091205"/>
            <a:ext cx="9115556" cy="837214"/>
          </a:xfrm>
        </p:spPr>
        <p:txBody>
          <a:bodyPr/>
          <a:lstStyle/>
          <a:p>
            <a:r>
              <a:rPr lang="en-US" sz="4000" dirty="0">
                <a:solidFill>
                  <a:srgbClr val="1E185F"/>
                </a:solidFill>
              </a:rPr>
              <a:t>for adapting the HIV Risk Assessment prototype</a:t>
            </a:r>
          </a:p>
        </p:txBody>
      </p:sp>
    </p:spTree>
    <p:extLst>
      <p:ext uri="{BB962C8B-B14F-4D97-AF65-F5344CB8AC3E}">
        <p14:creationId xmlns:p14="http://schemas.microsoft.com/office/powerpoint/2010/main" val="452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C22962-9B73-4945-A047-2DB75A0B341C}"/>
              </a:ext>
            </a:extLst>
          </p:cNvPr>
          <p:cNvSpPr>
            <a:spLocks noGrp="1"/>
          </p:cNvSpPr>
          <p:nvPr>
            <p:ph type="body" sz="quarter" idx="10"/>
          </p:nvPr>
        </p:nvSpPr>
        <p:spPr>
          <a:xfrm>
            <a:off x="561845" y="2362200"/>
            <a:ext cx="8429755" cy="4495799"/>
          </a:xfrm>
        </p:spPr>
        <p:txBody>
          <a:bodyPr/>
          <a:lstStyle/>
          <a:p>
            <a:r>
              <a:rPr lang="en-US" dirty="0"/>
              <a:t>IPs are </a:t>
            </a:r>
            <a:r>
              <a:rPr lang="en-US" b="1" dirty="0"/>
              <a:t>encouraged </a:t>
            </a:r>
            <a:r>
              <a:rPr lang="en-US" dirty="0"/>
              <a:t>to collect </a:t>
            </a:r>
            <a:r>
              <a:rPr lang="en-US" b="1" dirty="0"/>
              <a:t>internal monitoring data </a:t>
            </a:r>
            <a:r>
              <a:rPr lang="en-US" dirty="0"/>
              <a:t>to ensure that they </a:t>
            </a:r>
            <a:r>
              <a:rPr lang="en-US" b="1" dirty="0"/>
              <a:t>continually improve linkage</a:t>
            </a:r>
            <a:r>
              <a:rPr lang="en-US" dirty="0"/>
              <a:t> </a:t>
            </a:r>
            <a:r>
              <a:rPr lang="en-US" b="1" dirty="0"/>
              <a:t>to HIV testing services </a:t>
            </a:r>
            <a:r>
              <a:rPr lang="en-US" dirty="0"/>
              <a:t>for those children most at risk of infection. </a:t>
            </a:r>
          </a:p>
          <a:p>
            <a:endParaRPr lang="en-US" dirty="0"/>
          </a:p>
          <a:p>
            <a:r>
              <a:rPr lang="en-US" dirty="0"/>
              <a:t>Children drop off the HIV risk assessment continuum at multiple stages. All children who drop off should be reported under OVC_HIVSTAT as “HIV status unknown.” </a:t>
            </a:r>
          </a:p>
          <a:p>
            <a:endParaRPr lang="en-US" dirty="0"/>
          </a:p>
        </p:txBody>
      </p:sp>
      <p:sp>
        <p:nvSpPr>
          <p:cNvPr id="5" name="Slide Number Placeholder 4">
            <a:extLst>
              <a:ext uri="{FF2B5EF4-FFF2-40B4-BE49-F238E27FC236}">
                <a16:creationId xmlns:a16="http://schemas.microsoft.com/office/drawing/2014/main" id="{DDC4CB19-8140-48AA-8B30-2C9D65E0E8E7}"/>
              </a:ext>
            </a:extLst>
          </p:cNvPr>
          <p:cNvSpPr>
            <a:spLocks noGrp="1"/>
          </p:cNvSpPr>
          <p:nvPr>
            <p:ph type="sldNum" sz="quarter" idx="12"/>
          </p:nvPr>
        </p:nvSpPr>
        <p:spPr/>
        <p:txBody>
          <a:bodyPr/>
          <a:lstStyle/>
          <a:p>
            <a:fld id="{B21812CF-82A6-4067-A3E5-617A9F2E10E3}" type="slidenum">
              <a:rPr lang="en-US" smtClean="0"/>
              <a:t>15</a:t>
            </a:fld>
            <a:endParaRPr lang="en-US"/>
          </a:p>
        </p:txBody>
      </p:sp>
      <p:sp>
        <p:nvSpPr>
          <p:cNvPr id="6" name="Title 4"/>
          <p:cNvSpPr>
            <a:spLocks noGrp="1"/>
          </p:cNvSpPr>
          <p:nvPr>
            <p:ph type="title"/>
          </p:nvPr>
        </p:nvSpPr>
        <p:spPr>
          <a:xfrm>
            <a:off x="561845" y="366812"/>
            <a:ext cx="8724024" cy="1143000"/>
          </a:xfrm>
        </p:spPr>
        <p:txBody>
          <a:bodyPr/>
          <a:lstStyle/>
          <a:p>
            <a:r>
              <a:rPr lang="en-US" sz="4400" dirty="0"/>
              <a:t>HIV Risk Assessment prototype</a:t>
            </a:r>
          </a:p>
        </p:txBody>
      </p:sp>
      <p:sp>
        <p:nvSpPr>
          <p:cNvPr id="7"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4000" dirty="0"/>
              <a:t>Conclusion</a:t>
            </a:r>
          </a:p>
        </p:txBody>
      </p:sp>
    </p:spTree>
    <p:extLst>
      <p:ext uri="{BB962C8B-B14F-4D97-AF65-F5344CB8AC3E}">
        <p14:creationId xmlns:p14="http://schemas.microsoft.com/office/powerpoint/2010/main" val="85742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7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EDC2-3079-4FCB-AAD4-B5C9C21CEEEA}"/>
              </a:ext>
            </a:extLst>
          </p:cNvPr>
          <p:cNvSpPr>
            <a:spLocks noGrp="1"/>
          </p:cNvSpPr>
          <p:nvPr>
            <p:ph type="title"/>
          </p:nvPr>
        </p:nvSpPr>
        <p:spPr/>
        <p:txBody>
          <a:bodyPr/>
          <a:lstStyle/>
          <a:p>
            <a:r>
              <a:rPr lang="en-US" sz="4400" dirty="0"/>
              <a:t>HIV Risk Assessment prototype</a:t>
            </a:r>
          </a:p>
        </p:txBody>
      </p:sp>
      <p:sp>
        <p:nvSpPr>
          <p:cNvPr id="3" name="Text Placeholder 2">
            <a:extLst>
              <a:ext uri="{FF2B5EF4-FFF2-40B4-BE49-F238E27FC236}">
                <a16:creationId xmlns:a16="http://schemas.microsoft.com/office/drawing/2014/main" id="{BB332DBE-474F-4696-8626-3FD26D5CDCB3}"/>
              </a:ext>
            </a:extLst>
          </p:cNvPr>
          <p:cNvSpPr>
            <a:spLocks noGrp="1"/>
          </p:cNvSpPr>
          <p:nvPr>
            <p:ph type="body" sz="quarter" idx="10"/>
          </p:nvPr>
        </p:nvSpPr>
        <p:spPr>
          <a:xfrm>
            <a:off x="557784" y="2405636"/>
            <a:ext cx="8429755" cy="5185789"/>
          </a:xfrm>
        </p:spPr>
        <p:txBody>
          <a:bodyPr/>
          <a:lstStyle/>
          <a:p>
            <a:pPr>
              <a:spcAft>
                <a:spcPts val="2400"/>
              </a:spcAft>
            </a:pPr>
            <a:r>
              <a:rPr lang="en-US" sz="2400" dirty="0"/>
              <a:t>In the current climate of limited resources, there is a desire to reduce overall testing costs while strategically targeting testing to those most likely to test HIV-positive. </a:t>
            </a:r>
          </a:p>
          <a:p>
            <a:pPr>
              <a:spcAft>
                <a:spcPts val="2400"/>
              </a:spcAft>
            </a:pPr>
            <a:r>
              <a:rPr lang="en-US" sz="2400" dirty="0"/>
              <a:t>As part of that push, the Office of the Global AIDS Coordinator (OGAC) recommends that an HIV Risk Assessment be applied to all children whose HIV status is unknown, to identify children at risk for HIV infection and subsequently ensure that they are tested.   </a:t>
            </a:r>
          </a:p>
          <a:p>
            <a:pPr>
              <a:spcAft>
                <a:spcPts val="2400"/>
              </a:spcAft>
            </a:pPr>
            <a:r>
              <a:rPr lang="en-US" sz="2400" dirty="0"/>
              <a:t>In addition, implementing partners (IPs) </a:t>
            </a:r>
            <a:r>
              <a:rPr lang="en-GB" sz="2400" dirty="0"/>
              <a:t>should </a:t>
            </a:r>
            <a:r>
              <a:rPr lang="en-US" sz="2400" dirty="0"/>
              <a:t>play a key role </a:t>
            </a:r>
            <a:r>
              <a:rPr lang="en-GB" sz="2400" dirty="0"/>
              <a:t>ensuring</a:t>
            </a:r>
            <a:r>
              <a:rPr lang="en-US" sz="2400" dirty="0"/>
              <a:t> that HIV-positive children are successfully linked to and retained in treatment and care.</a:t>
            </a:r>
          </a:p>
        </p:txBody>
      </p:sp>
      <p:sp>
        <p:nvSpPr>
          <p:cNvPr id="4" name="Slide Number Placeholder 3">
            <a:extLst>
              <a:ext uri="{FF2B5EF4-FFF2-40B4-BE49-F238E27FC236}">
                <a16:creationId xmlns:a16="http://schemas.microsoft.com/office/drawing/2014/main" id="{54CECE7B-BBB6-46C8-BE63-324D33408C5A}"/>
              </a:ext>
            </a:extLst>
          </p:cNvPr>
          <p:cNvSpPr>
            <a:spLocks noGrp="1"/>
          </p:cNvSpPr>
          <p:nvPr>
            <p:ph type="sldNum" sz="quarter" idx="12"/>
          </p:nvPr>
        </p:nvSpPr>
        <p:spPr/>
        <p:txBody>
          <a:bodyPr/>
          <a:lstStyle/>
          <a:p>
            <a:fld id="{B21812CF-82A6-4067-A3E5-617A9F2E10E3}" type="slidenum">
              <a:rPr lang="en-US" smtClean="0"/>
              <a:t>2</a:t>
            </a:fld>
            <a:endParaRPr lang="en-US"/>
          </a:p>
        </p:txBody>
      </p:sp>
      <p:sp>
        <p:nvSpPr>
          <p:cNvPr id="5" name="Text Placeholder 6"/>
          <p:cNvSpPr>
            <a:spLocks noGrp="1"/>
          </p:cNvSpPr>
          <p:nvPr>
            <p:ph type="body" sz="quarter" idx="11"/>
          </p:nvPr>
        </p:nvSpPr>
        <p:spPr>
          <a:xfrm>
            <a:off x="561844" y="1091205"/>
            <a:ext cx="9648956" cy="837214"/>
          </a:xfrm>
        </p:spPr>
        <p:txBody>
          <a:bodyPr/>
          <a:lstStyle/>
          <a:p>
            <a:pPr lvl="0"/>
            <a:r>
              <a:rPr lang="en-US" sz="4000" dirty="0"/>
              <a:t>Background</a:t>
            </a:r>
          </a:p>
        </p:txBody>
      </p:sp>
      <p:sp>
        <p:nvSpPr>
          <p:cNvPr id="7" name="Rectangle 2"/>
          <p:cNvSpPr>
            <a:spLocks noChangeArrowheads="1"/>
          </p:cNvSpPr>
          <p:nvPr/>
        </p:nvSpPr>
        <p:spPr bwMode="auto">
          <a:xfrm>
            <a:off x="0" y="0"/>
            <a:ext cx="3319463"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9995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332DBE-474F-4696-8626-3FD26D5CDCB3}"/>
              </a:ext>
            </a:extLst>
          </p:cNvPr>
          <p:cNvSpPr>
            <a:spLocks noGrp="1"/>
          </p:cNvSpPr>
          <p:nvPr>
            <p:ph type="body" sz="quarter" idx="10"/>
          </p:nvPr>
        </p:nvSpPr>
        <p:spPr>
          <a:xfrm>
            <a:off x="561845" y="1828800"/>
            <a:ext cx="8891016" cy="5233395"/>
          </a:xfrm>
        </p:spPr>
        <p:txBody>
          <a:bodyPr/>
          <a:lstStyle/>
          <a:p>
            <a:pPr>
              <a:spcAft>
                <a:spcPts val="2400"/>
              </a:spcAft>
            </a:pPr>
            <a:r>
              <a:rPr lang="en-US" sz="2400" dirty="0"/>
              <a:t>After reviewing many IP HIV risk assessment tools, MEASURE Evaluation noticed </a:t>
            </a:r>
            <a:r>
              <a:rPr lang="en-US" sz="2400" b="1" dirty="0"/>
              <a:t>key issues </a:t>
            </a:r>
            <a:r>
              <a:rPr lang="en-US" sz="2400" dirty="0"/>
              <a:t>with how data were captured and organized. </a:t>
            </a:r>
          </a:p>
          <a:p>
            <a:pPr>
              <a:spcAft>
                <a:spcPts val="2400"/>
              </a:spcAft>
            </a:pPr>
            <a:r>
              <a:rPr lang="en-US" sz="2400" dirty="0"/>
              <a:t>MEASURE then developed an </a:t>
            </a:r>
            <a:r>
              <a:rPr lang="en-US" sz="2400" b="1" dirty="0"/>
              <a:t>HIV Risk Assessment prototype that IPs may adapt </a:t>
            </a:r>
            <a:r>
              <a:rPr lang="en-US" sz="2400" dirty="0"/>
              <a:t>to assess risk among orphans and vulnerable children (OVC). </a:t>
            </a:r>
          </a:p>
          <a:p>
            <a:pPr>
              <a:spcAft>
                <a:spcPts val="2400"/>
              </a:spcAft>
            </a:pPr>
            <a:r>
              <a:rPr lang="en-US" sz="2400" dirty="0"/>
              <a:t>The purpose of the prototype is </a:t>
            </a:r>
            <a:r>
              <a:rPr lang="en-US" sz="2400" b="1" dirty="0"/>
              <a:t>to improve the quality of data </a:t>
            </a:r>
            <a:r>
              <a:rPr lang="en-US" sz="2400" dirty="0"/>
              <a:t>collected for reporting to the Data for Transparency and Impact (DATIM) system of the United States President’s Emergency Plan for AIDS Relief (PEPFAR). </a:t>
            </a:r>
          </a:p>
          <a:p>
            <a:pPr>
              <a:spcAft>
                <a:spcPts val="2400"/>
              </a:spcAft>
            </a:pPr>
            <a:r>
              <a:rPr lang="en-US" sz="2400" dirty="0"/>
              <a:t>Efforts are ongoing to study the appropriate mix and type of risk questions, to enhance the ability of case workers to refer the children whose risk is highest. </a:t>
            </a:r>
          </a:p>
        </p:txBody>
      </p:sp>
      <p:sp>
        <p:nvSpPr>
          <p:cNvPr id="4" name="Slide Number Placeholder 3">
            <a:extLst>
              <a:ext uri="{FF2B5EF4-FFF2-40B4-BE49-F238E27FC236}">
                <a16:creationId xmlns:a16="http://schemas.microsoft.com/office/drawing/2014/main" id="{54CECE7B-BBB6-46C8-BE63-324D33408C5A}"/>
              </a:ext>
            </a:extLst>
          </p:cNvPr>
          <p:cNvSpPr>
            <a:spLocks noGrp="1"/>
          </p:cNvSpPr>
          <p:nvPr>
            <p:ph type="sldNum" sz="quarter" idx="12"/>
          </p:nvPr>
        </p:nvSpPr>
        <p:spPr/>
        <p:txBody>
          <a:bodyPr/>
          <a:lstStyle/>
          <a:p>
            <a:fld id="{B21812CF-82A6-4067-A3E5-617A9F2E10E3}" type="slidenum">
              <a:rPr lang="en-US" smtClean="0"/>
              <a:t>3</a:t>
            </a:fld>
            <a:endParaRPr lang="en-US" dirty="0"/>
          </a:p>
        </p:txBody>
      </p:sp>
      <p:sp>
        <p:nvSpPr>
          <p:cNvPr id="5" name="Title 4"/>
          <p:cNvSpPr>
            <a:spLocks noGrp="1"/>
          </p:cNvSpPr>
          <p:nvPr>
            <p:ph type="title"/>
          </p:nvPr>
        </p:nvSpPr>
        <p:spPr/>
        <p:txBody>
          <a:bodyPr/>
          <a:lstStyle/>
          <a:p>
            <a:r>
              <a:rPr lang="en-US" sz="4400" dirty="0"/>
              <a:t>HIV Risk Assessment	 prototype</a:t>
            </a:r>
          </a:p>
        </p:txBody>
      </p:sp>
      <p:sp>
        <p:nvSpPr>
          <p:cNvPr id="8" name="Text Placeholder 7"/>
          <p:cNvSpPr>
            <a:spLocks noGrp="1"/>
          </p:cNvSpPr>
          <p:nvPr>
            <p:ph type="body" sz="quarter" idx="11"/>
          </p:nvPr>
        </p:nvSpPr>
        <p:spPr/>
        <p:txBody>
          <a:bodyPr/>
          <a:lstStyle/>
          <a:p>
            <a:r>
              <a:rPr lang="en-US" dirty="0"/>
              <a:t>Introduction</a:t>
            </a:r>
          </a:p>
        </p:txBody>
      </p:sp>
    </p:spTree>
    <p:extLst>
      <p:ext uri="{BB962C8B-B14F-4D97-AF65-F5344CB8AC3E}">
        <p14:creationId xmlns:p14="http://schemas.microsoft.com/office/powerpoint/2010/main" val="164567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9048-1646-4FE9-97E5-1BAB4474D007}"/>
              </a:ext>
            </a:extLst>
          </p:cNvPr>
          <p:cNvSpPr>
            <a:spLocks noGrp="1"/>
          </p:cNvSpPr>
          <p:nvPr>
            <p:ph type="title"/>
          </p:nvPr>
        </p:nvSpPr>
        <p:spPr/>
        <p:txBody>
          <a:bodyPr/>
          <a:lstStyle/>
          <a:p>
            <a:r>
              <a:rPr lang="en-US" dirty="0"/>
              <a:t>HIV Risk</a:t>
            </a:r>
          </a:p>
        </p:txBody>
      </p:sp>
      <p:sp>
        <p:nvSpPr>
          <p:cNvPr id="3" name="Text Placeholder 2">
            <a:extLst>
              <a:ext uri="{FF2B5EF4-FFF2-40B4-BE49-F238E27FC236}">
                <a16:creationId xmlns:a16="http://schemas.microsoft.com/office/drawing/2014/main" id="{1C6E8B53-8E55-4D16-BC40-1C5F6F31C357}"/>
              </a:ext>
            </a:extLst>
          </p:cNvPr>
          <p:cNvSpPr>
            <a:spLocks noGrp="1"/>
          </p:cNvSpPr>
          <p:nvPr>
            <p:ph type="body" sz="quarter" idx="10"/>
          </p:nvPr>
        </p:nvSpPr>
        <p:spPr>
          <a:xfrm>
            <a:off x="524417" y="2819400"/>
            <a:ext cx="3818983" cy="4419600"/>
          </a:xfrm>
        </p:spPr>
        <p:txBody>
          <a:bodyPr/>
          <a:lstStyle/>
          <a:p>
            <a:r>
              <a:rPr lang="en-US" sz="2600" dirty="0"/>
              <a:t>Suggested template that can be modified for use by IPs</a:t>
            </a:r>
          </a:p>
          <a:p>
            <a:endParaRPr lang="en-US" sz="2600" dirty="0"/>
          </a:p>
          <a:p>
            <a:r>
              <a:rPr lang="en-US" sz="2600" b="1" dirty="0"/>
              <a:t>IPs will add their own risk assessment questions </a:t>
            </a:r>
            <a:r>
              <a:rPr lang="en-US" sz="2600" dirty="0"/>
              <a:t>(gray boxes)</a:t>
            </a:r>
          </a:p>
          <a:p>
            <a:endParaRPr lang="en-US" sz="2600" dirty="0"/>
          </a:p>
          <a:p>
            <a:r>
              <a:rPr lang="en-US" sz="2600" dirty="0"/>
              <a:t>Ideal if all IPs in one country are using the same tool</a:t>
            </a:r>
          </a:p>
        </p:txBody>
      </p:sp>
      <p:sp>
        <p:nvSpPr>
          <p:cNvPr id="4" name="Text Placeholder 3">
            <a:extLst>
              <a:ext uri="{FF2B5EF4-FFF2-40B4-BE49-F238E27FC236}">
                <a16:creationId xmlns:a16="http://schemas.microsoft.com/office/drawing/2014/main" id="{63C9961D-856D-45D5-BC49-799BA3E7B0F0}"/>
              </a:ext>
            </a:extLst>
          </p:cNvPr>
          <p:cNvSpPr>
            <a:spLocks noGrp="1"/>
          </p:cNvSpPr>
          <p:nvPr>
            <p:ph type="body" sz="quarter" idx="11"/>
          </p:nvPr>
        </p:nvSpPr>
        <p:spPr>
          <a:xfrm>
            <a:off x="561845" y="1091205"/>
            <a:ext cx="5229355" cy="837214"/>
          </a:xfrm>
        </p:spPr>
        <p:txBody>
          <a:bodyPr/>
          <a:lstStyle/>
          <a:p>
            <a:r>
              <a:rPr lang="en-US" dirty="0"/>
              <a:t>Assessment prototype</a:t>
            </a:r>
          </a:p>
        </p:txBody>
      </p:sp>
      <p:sp>
        <p:nvSpPr>
          <p:cNvPr id="5" name="Slide Number Placeholder 4">
            <a:extLst>
              <a:ext uri="{FF2B5EF4-FFF2-40B4-BE49-F238E27FC236}">
                <a16:creationId xmlns:a16="http://schemas.microsoft.com/office/drawing/2014/main" id="{35BC25AB-8D51-483B-ADDB-9B2004C0B079}"/>
              </a:ext>
            </a:extLst>
          </p:cNvPr>
          <p:cNvSpPr>
            <a:spLocks noGrp="1"/>
          </p:cNvSpPr>
          <p:nvPr>
            <p:ph type="sldNum" sz="quarter" idx="12"/>
          </p:nvPr>
        </p:nvSpPr>
        <p:spPr/>
        <p:txBody>
          <a:bodyPr/>
          <a:lstStyle/>
          <a:p>
            <a:fld id="{B21812CF-82A6-4067-A3E5-617A9F2E10E3}" type="slidenum">
              <a:rPr lang="en-US" smtClean="0"/>
              <a:t>4</a:t>
            </a:fld>
            <a:endParaRPr lang="en-US"/>
          </a:p>
        </p:txBody>
      </p:sp>
      <p:pic>
        <p:nvPicPr>
          <p:cNvPr id="9" name="Picture 8">
            <a:extLst>
              <a:ext uri="{FF2B5EF4-FFF2-40B4-BE49-F238E27FC236}">
                <a16:creationId xmlns:a16="http://schemas.microsoft.com/office/drawing/2014/main" id="{EB30EE5B-CC2D-4964-A6A8-A9C055D6DE3F}"/>
              </a:ext>
            </a:extLst>
          </p:cNvPr>
          <p:cNvPicPr>
            <a:picLocks noChangeAspect="1"/>
          </p:cNvPicPr>
          <p:nvPr/>
        </p:nvPicPr>
        <p:blipFill>
          <a:blip r:embed="rId3"/>
          <a:stretch>
            <a:fillRect/>
          </a:stretch>
        </p:blipFill>
        <p:spPr>
          <a:xfrm>
            <a:off x="4464220" y="164306"/>
            <a:ext cx="5417968" cy="7489031"/>
          </a:xfrm>
          <a:prstGeom prst="rect">
            <a:avLst/>
          </a:prstGeom>
        </p:spPr>
      </p:pic>
    </p:spTree>
    <p:extLst>
      <p:ext uri="{BB962C8B-B14F-4D97-AF65-F5344CB8AC3E}">
        <p14:creationId xmlns:p14="http://schemas.microsoft.com/office/powerpoint/2010/main" val="140928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9048-1646-4FE9-97E5-1BAB4474D007}"/>
              </a:ext>
            </a:extLst>
          </p:cNvPr>
          <p:cNvSpPr>
            <a:spLocks noGrp="1"/>
          </p:cNvSpPr>
          <p:nvPr>
            <p:ph type="title"/>
          </p:nvPr>
        </p:nvSpPr>
        <p:spPr/>
        <p:txBody>
          <a:bodyPr/>
          <a:lstStyle/>
          <a:p>
            <a:r>
              <a:rPr lang="en-US" sz="4400" dirty="0"/>
              <a:t>HIV Risk Assessment prototype</a:t>
            </a:r>
          </a:p>
        </p:txBody>
      </p:sp>
      <p:sp>
        <p:nvSpPr>
          <p:cNvPr id="3" name="Text Placeholder 2">
            <a:extLst>
              <a:ext uri="{FF2B5EF4-FFF2-40B4-BE49-F238E27FC236}">
                <a16:creationId xmlns:a16="http://schemas.microsoft.com/office/drawing/2014/main" id="{1C6E8B53-8E55-4D16-BC40-1C5F6F31C357}"/>
              </a:ext>
            </a:extLst>
          </p:cNvPr>
          <p:cNvSpPr>
            <a:spLocks noGrp="1"/>
          </p:cNvSpPr>
          <p:nvPr>
            <p:ph type="body" sz="quarter" idx="10"/>
          </p:nvPr>
        </p:nvSpPr>
        <p:spPr>
          <a:xfrm>
            <a:off x="561845" y="4419600"/>
            <a:ext cx="8429755" cy="2590800"/>
          </a:xfrm>
        </p:spPr>
        <p:txBody>
          <a:bodyPr/>
          <a:lstStyle/>
          <a:p>
            <a:r>
              <a:rPr lang="en-US" dirty="0"/>
              <a:t>This HIV Risk Assessment is intended for OVC under 18 years of age for reporting data on PEPFAR’s OVC_HIVSTAT indicator and is entirely customizable.</a:t>
            </a:r>
          </a:p>
        </p:txBody>
      </p:sp>
      <p:sp>
        <p:nvSpPr>
          <p:cNvPr id="5" name="Slide Number Placeholder 4">
            <a:extLst>
              <a:ext uri="{FF2B5EF4-FFF2-40B4-BE49-F238E27FC236}">
                <a16:creationId xmlns:a16="http://schemas.microsoft.com/office/drawing/2014/main" id="{35BC25AB-8D51-483B-ADDB-9B2004C0B079}"/>
              </a:ext>
            </a:extLst>
          </p:cNvPr>
          <p:cNvSpPr>
            <a:spLocks noGrp="1"/>
          </p:cNvSpPr>
          <p:nvPr>
            <p:ph type="sldNum" sz="quarter" idx="12"/>
          </p:nvPr>
        </p:nvSpPr>
        <p:spPr/>
        <p:txBody>
          <a:bodyPr/>
          <a:lstStyle/>
          <a:p>
            <a:fld id="{B21812CF-82A6-4067-A3E5-617A9F2E10E3}" type="slidenum">
              <a:rPr lang="en-US" smtClean="0"/>
              <a:t>5</a:t>
            </a:fld>
            <a:endParaRPr lang="en-US"/>
          </a:p>
        </p:txBody>
      </p:sp>
      <p:pic>
        <p:nvPicPr>
          <p:cNvPr id="4" name="Picture 3">
            <a:extLst>
              <a:ext uri="{FF2B5EF4-FFF2-40B4-BE49-F238E27FC236}">
                <a16:creationId xmlns:a16="http://schemas.microsoft.com/office/drawing/2014/main" id="{E6A5F9B6-B389-4AF7-8EF2-6C41B206A65A}"/>
              </a:ext>
            </a:extLst>
          </p:cNvPr>
          <p:cNvPicPr>
            <a:picLocks noChangeAspect="1"/>
          </p:cNvPicPr>
          <p:nvPr/>
        </p:nvPicPr>
        <p:blipFill>
          <a:blip r:embed="rId2"/>
          <a:stretch>
            <a:fillRect/>
          </a:stretch>
        </p:blipFill>
        <p:spPr>
          <a:xfrm>
            <a:off x="609600" y="2286000"/>
            <a:ext cx="8686800" cy="1503060"/>
          </a:xfrm>
          <a:prstGeom prst="rect">
            <a:avLst/>
          </a:prstGeom>
        </p:spPr>
      </p:pic>
      <p:sp>
        <p:nvSpPr>
          <p:cNvPr id="7" name="Text Placeholder 6">
            <a:extLst>
              <a:ext uri="{FF2B5EF4-FFF2-40B4-BE49-F238E27FC236}">
                <a16:creationId xmlns:a16="http://schemas.microsoft.com/office/drawing/2014/main" id="{6F2BE90F-B7F5-42C4-A13E-B4D0C006DA55}"/>
              </a:ext>
            </a:extLst>
          </p:cNvPr>
          <p:cNvSpPr>
            <a:spLocks noGrp="1"/>
          </p:cNvSpPr>
          <p:nvPr>
            <p:ph type="body" sz="quarter" idx="11"/>
          </p:nvPr>
        </p:nvSpPr>
        <p:spPr/>
        <p:txBody>
          <a:bodyPr/>
          <a:lstStyle/>
          <a:p>
            <a:r>
              <a:rPr lang="en-US" dirty="0"/>
              <a:t>Intended use</a:t>
            </a:r>
          </a:p>
        </p:txBody>
      </p:sp>
    </p:spTree>
    <p:extLst>
      <p:ext uri="{BB962C8B-B14F-4D97-AF65-F5344CB8AC3E}">
        <p14:creationId xmlns:p14="http://schemas.microsoft.com/office/powerpoint/2010/main" val="43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9048-1646-4FE9-97E5-1BAB4474D007}"/>
              </a:ext>
            </a:extLst>
          </p:cNvPr>
          <p:cNvSpPr>
            <a:spLocks noGrp="1"/>
          </p:cNvSpPr>
          <p:nvPr>
            <p:ph type="title"/>
          </p:nvPr>
        </p:nvSpPr>
        <p:spPr/>
        <p:txBody>
          <a:bodyPr/>
          <a:lstStyle/>
          <a:p>
            <a:r>
              <a:rPr lang="en-US" sz="4400" dirty="0"/>
              <a:t>HIV Risk Assessment prototype</a:t>
            </a:r>
          </a:p>
        </p:txBody>
      </p:sp>
      <p:sp>
        <p:nvSpPr>
          <p:cNvPr id="3" name="Text Placeholder 2">
            <a:extLst>
              <a:ext uri="{FF2B5EF4-FFF2-40B4-BE49-F238E27FC236}">
                <a16:creationId xmlns:a16="http://schemas.microsoft.com/office/drawing/2014/main" id="{1C6E8B53-8E55-4D16-BC40-1C5F6F31C357}"/>
              </a:ext>
            </a:extLst>
          </p:cNvPr>
          <p:cNvSpPr>
            <a:spLocks noGrp="1"/>
          </p:cNvSpPr>
          <p:nvPr>
            <p:ph type="body" sz="quarter" idx="10"/>
          </p:nvPr>
        </p:nvSpPr>
        <p:spPr>
          <a:xfrm>
            <a:off x="561845" y="4724400"/>
            <a:ext cx="8429755" cy="2667000"/>
          </a:xfrm>
        </p:spPr>
        <p:txBody>
          <a:bodyPr/>
          <a:lstStyle/>
          <a:p>
            <a:pPr marL="457200" indent="-457200">
              <a:spcAft>
                <a:spcPts val="1200"/>
              </a:spcAft>
              <a:buFont typeface="Arial" panose="020B0604020202020204" pitchFamily="34" charset="0"/>
              <a:buChar char="•"/>
            </a:pPr>
            <a:r>
              <a:rPr lang="en-US" sz="2400" dirty="0"/>
              <a:t>Determine whether or not the caregiver knows the HIV status of the child. </a:t>
            </a:r>
          </a:p>
          <a:p>
            <a:pPr marL="457200" indent="-457200">
              <a:spcAft>
                <a:spcPts val="1200"/>
              </a:spcAft>
              <a:buFont typeface="Arial" panose="020B0604020202020204" pitchFamily="34" charset="0"/>
              <a:buChar char="•"/>
            </a:pPr>
            <a:r>
              <a:rPr lang="en-US" sz="2400" dirty="0"/>
              <a:t>For HIV-positive children, the Antiretroviral treatment (ART)</a:t>
            </a:r>
            <a:r>
              <a:rPr lang="en-US" sz="2400" dirty="0">
                <a:solidFill>
                  <a:srgbClr val="FF0000"/>
                </a:solidFill>
              </a:rPr>
              <a:t> </a:t>
            </a:r>
            <a:r>
              <a:rPr lang="en-US" sz="2400" dirty="0"/>
              <a:t>Assessment is conducted separately.</a:t>
            </a:r>
          </a:p>
          <a:p>
            <a:pPr marL="457200" indent="-457200">
              <a:spcAft>
                <a:spcPts val="1200"/>
              </a:spcAft>
              <a:buFont typeface="Arial" panose="020B0604020202020204" pitchFamily="34" charset="0"/>
              <a:buChar char="•"/>
            </a:pPr>
            <a:r>
              <a:rPr lang="en-US" sz="2400" dirty="0"/>
              <a:t>Determine whether or not HIV-negative results were reported within the past 6 months.</a:t>
            </a:r>
          </a:p>
        </p:txBody>
      </p:sp>
      <p:sp>
        <p:nvSpPr>
          <p:cNvPr id="5" name="Slide Number Placeholder 4">
            <a:extLst>
              <a:ext uri="{FF2B5EF4-FFF2-40B4-BE49-F238E27FC236}">
                <a16:creationId xmlns:a16="http://schemas.microsoft.com/office/drawing/2014/main" id="{35BC25AB-8D51-483B-ADDB-9B2004C0B079}"/>
              </a:ext>
            </a:extLst>
          </p:cNvPr>
          <p:cNvSpPr>
            <a:spLocks noGrp="1"/>
          </p:cNvSpPr>
          <p:nvPr>
            <p:ph type="sldNum" sz="quarter" idx="12"/>
          </p:nvPr>
        </p:nvSpPr>
        <p:spPr/>
        <p:txBody>
          <a:bodyPr/>
          <a:lstStyle/>
          <a:p>
            <a:fld id="{B21812CF-82A6-4067-A3E5-617A9F2E10E3}" type="slidenum">
              <a:rPr lang="en-US" smtClean="0"/>
              <a:t>6</a:t>
            </a:fld>
            <a:endParaRPr lang="en-US"/>
          </a:p>
        </p:txBody>
      </p:sp>
      <p:sp>
        <p:nvSpPr>
          <p:cNvPr id="7" name="Text Placeholder 3">
            <a:extLst>
              <a:ext uri="{FF2B5EF4-FFF2-40B4-BE49-F238E27FC236}">
                <a16:creationId xmlns:a16="http://schemas.microsoft.com/office/drawing/2014/main" id="{63C9961D-856D-45D5-BC49-799BA3E7B0F0}"/>
              </a:ext>
            </a:extLst>
          </p:cNvPr>
          <p:cNvSpPr>
            <a:spLocks noGrp="1"/>
          </p:cNvSpPr>
          <p:nvPr>
            <p:ph type="body" sz="quarter" idx="11"/>
          </p:nvPr>
        </p:nvSpPr>
        <p:spPr>
          <a:xfrm>
            <a:off x="561845" y="1091205"/>
            <a:ext cx="6629400" cy="837214"/>
          </a:xfrm>
        </p:spPr>
        <p:txBody>
          <a:bodyPr/>
          <a:lstStyle/>
          <a:p>
            <a:r>
              <a:rPr lang="en-US" dirty="0"/>
              <a:t>Current HIV status</a:t>
            </a:r>
          </a:p>
        </p:txBody>
      </p:sp>
      <p:pic>
        <p:nvPicPr>
          <p:cNvPr id="4" name="Picture 3">
            <a:extLst>
              <a:ext uri="{FF2B5EF4-FFF2-40B4-BE49-F238E27FC236}">
                <a16:creationId xmlns:a16="http://schemas.microsoft.com/office/drawing/2014/main" id="{1269707C-08F0-4420-8B8B-81053B2240DA}"/>
              </a:ext>
            </a:extLst>
          </p:cNvPr>
          <p:cNvPicPr>
            <a:picLocks noChangeAspect="1"/>
          </p:cNvPicPr>
          <p:nvPr/>
        </p:nvPicPr>
        <p:blipFill>
          <a:blip r:embed="rId3"/>
          <a:stretch>
            <a:fillRect/>
          </a:stretch>
        </p:blipFill>
        <p:spPr>
          <a:xfrm>
            <a:off x="561845" y="1842713"/>
            <a:ext cx="9219762" cy="2693617"/>
          </a:xfrm>
          <a:prstGeom prst="rect">
            <a:avLst/>
          </a:prstGeom>
        </p:spPr>
      </p:pic>
    </p:spTree>
    <p:extLst>
      <p:ext uri="{BB962C8B-B14F-4D97-AF65-F5344CB8AC3E}">
        <p14:creationId xmlns:p14="http://schemas.microsoft.com/office/powerpoint/2010/main" val="85943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9048-1646-4FE9-97E5-1BAB4474D007}"/>
              </a:ext>
            </a:extLst>
          </p:cNvPr>
          <p:cNvSpPr>
            <a:spLocks noGrp="1"/>
          </p:cNvSpPr>
          <p:nvPr>
            <p:ph type="title"/>
          </p:nvPr>
        </p:nvSpPr>
        <p:spPr/>
        <p:txBody>
          <a:bodyPr/>
          <a:lstStyle/>
          <a:p>
            <a:r>
              <a:rPr lang="en-US" sz="4400" dirty="0"/>
              <a:t>HIV Risk Assessment prototype</a:t>
            </a:r>
          </a:p>
        </p:txBody>
      </p:sp>
      <p:sp>
        <p:nvSpPr>
          <p:cNvPr id="3" name="Text Placeholder 2">
            <a:extLst>
              <a:ext uri="{FF2B5EF4-FFF2-40B4-BE49-F238E27FC236}">
                <a16:creationId xmlns:a16="http://schemas.microsoft.com/office/drawing/2014/main" id="{1C6E8B53-8E55-4D16-BC40-1C5F6F31C357}"/>
              </a:ext>
            </a:extLst>
          </p:cNvPr>
          <p:cNvSpPr>
            <a:spLocks noGrp="1"/>
          </p:cNvSpPr>
          <p:nvPr>
            <p:ph type="body" sz="quarter" idx="10"/>
          </p:nvPr>
        </p:nvSpPr>
        <p:spPr>
          <a:xfrm>
            <a:off x="564968" y="5338022"/>
            <a:ext cx="8724024" cy="2133600"/>
          </a:xfrm>
        </p:spPr>
        <p:txBody>
          <a:bodyPr/>
          <a:lstStyle/>
          <a:p>
            <a:pPr marL="457200" indent="-457200">
              <a:spcAft>
                <a:spcPts val="1200"/>
              </a:spcAft>
              <a:buFont typeface="Arial" panose="020B0604020202020204" pitchFamily="34" charset="0"/>
              <a:buChar char="•"/>
            </a:pPr>
            <a:r>
              <a:rPr lang="en-US" sz="2100" dirty="0"/>
              <a:t>HIV risk questions are to be added as appropriate.</a:t>
            </a:r>
          </a:p>
          <a:p>
            <a:pPr marL="457200" indent="-457200">
              <a:spcAft>
                <a:spcPts val="1200"/>
              </a:spcAft>
              <a:buFont typeface="Arial" panose="020B0604020202020204" pitchFamily="34" charset="0"/>
              <a:buChar char="•"/>
            </a:pPr>
            <a:r>
              <a:rPr lang="en-US" sz="2100" dirty="0"/>
              <a:t>Suggest simple logic: If the answer to at least one question is yes, then the child is considered to be at risk.</a:t>
            </a:r>
          </a:p>
          <a:p>
            <a:pPr marL="457200" indent="-457200">
              <a:spcAft>
                <a:spcPts val="1200"/>
              </a:spcAft>
              <a:buFont typeface="Arial" panose="020B0604020202020204" pitchFamily="34" charset="0"/>
              <a:buChar char="•"/>
            </a:pPr>
            <a:r>
              <a:rPr lang="en-US" sz="2100" dirty="0"/>
              <a:t>Note clear labeling of the outcome of the risk assessment.</a:t>
            </a:r>
          </a:p>
        </p:txBody>
      </p:sp>
      <p:sp>
        <p:nvSpPr>
          <p:cNvPr id="5" name="Slide Number Placeholder 4">
            <a:extLst>
              <a:ext uri="{FF2B5EF4-FFF2-40B4-BE49-F238E27FC236}">
                <a16:creationId xmlns:a16="http://schemas.microsoft.com/office/drawing/2014/main" id="{35BC25AB-8D51-483B-ADDB-9B2004C0B079}"/>
              </a:ext>
            </a:extLst>
          </p:cNvPr>
          <p:cNvSpPr>
            <a:spLocks noGrp="1"/>
          </p:cNvSpPr>
          <p:nvPr>
            <p:ph type="sldNum" sz="quarter" idx="12"/>
          </p:nvPr>
        </p:nvSpPr>
        <p:spPr/>
        <p:txBody>
          <a:bodyPr/>
          <a:lstStyle/>
          <a:p>
            <a:fld id="{B21812CF-82A6-4067-A3E5-617A9F2E10E3}" type="slidenum">
              <a:rPr lang="en-US" smtClean="0"/>
              <a:t>7</a:t>
            </a:fld>
            <a:endParaRPr lang="en-US" dirty="0"/>
          </a:p>
        </p:txBody>
      </p:sp>
      <p:sp>
        <p:nvSpPr>
          <p:cNvPr id="6" name="Text Placeholder 3">
            <a:extLst>
              <a:ext uri="{FF2B5EF4-FFF2-40B4-BE49-F238E27FC236}">
                <a16:creationId xmlns:a16="http://schemas.microsoft.com/office/drawing/2014/main" id="{63C9961D-856D-45D5-BC49-799BA3E7B0F0}"/>
              </a:ext>
            </a:extLst>
          </p:cNvPr>
          <p:cNvSpPr>
            <a:spLocks noGrp="1"/>
          </p:cNvSpPr>
          <p:nvPr>
            <p:ph type="body" sz="quarter" idx="11"/>
          </p:nvPr>
        </p:nvSpPr>
        <p:spPr>
          <a:xfrm>
            <a:off x="561845" y="1091205"/>
            <a:ext cx="6629400" cy="837214"/>
          </a:xfrm>
        </p:spPr>
        <p:txBody>
          <a:bodyPr/>
          <a:lstStyle/>
          <a:p>
            <a:r>
              <a:rPr lang="en-US" dirty="0"/>
              <a:t>HIV risk questions</a:t>
            </a:r>
          </a:p>
        </p:txBody>
      </p:sp>
      <p:pic>
        <p:nvPicPr>
          <p:cNvPr id="8" name="Picture 7">
            <a:extLst>
              <a:ext uri="{FF2B5EF4-FFF2-40B4-BE49-F238E27FC236}">
                <a16:creationId xmlns:a16="http://schemas.microsoft.com/office/drawing/2014/main" id="{AC594399-0177-423A-AED1-FCE43B26C015}"/>
              </a:ext>
            </a:extLst>
          </p:cNvPr>
          <p:cNvPicPr>
            <a:picLocks noChangeAspect="1"/>
          </p:cNvPicPr>
          <p:nvPr/>
        </p:nvPicPr>
        <p:blipFill>
          <a:blip r:embed="rId2"/>
          <a:stretch>
            <a:fillRect/>
          </a:stretch>
        </p:blipFill>
        <p:spPr>
          <a:xfrm>
            <a:off x="685800" y="1828204"/>
            <a:ext cx="6899049" cy="3505796"/>
          </a:xfrm>
          <a:prstGeom prst="rect">
            <a:avLst/>
          </a:prstGeom>
        </p:spPr>
      </p:pic>
      <p:sp>
        <p:nvSpPr>
          <p:cNvPr id="10" name="Rectangle 9">
            <a:extLst>
              <a:ext uri="{FF2B5EF4-FFF2-40B4-BE49-F238E27FC236}">
                <a16:creationId xmlns:a16="http://schemas.microsoft.com/office/drawing/2014/main" id="{5CF71E43-D359-424C-98C3-416190A95B4B}"/>
              </a:ext>
            </a:extLst>
          </p:cNvPr>
          <p:cNvSpPr/>
          <p:nvPr/>
        </p:nvSpPr>
        <p:spPr>
          <a:xfrm>
            <a:off x="-209573" y="7116948"/>
            <a:ext cx="9697925" cy="369332"/>
          </a:xfrm>
          <a:prstGeom prst="rect">
            <a:avLst/>
          </a:prstGeom>
        </p:spPr>
        <p:txBody>
          <a:bodyPr wrap="square">
            <a:spAutoFit/>
          </a:bodyPr>
          <a:lstStyle/>
          <a:p>
            <a:pPr algn="r">
              <a:lnSpc>
                <a:spcPct val="90000"/>
              </a:lnSpc>
              <a:spcBef>
                <a:spcPts val="1000"/>
              </a:spcBef>
            </a:pPr>
            <a:r>
              <a:rPr lang="en-US" sz="2000" dirty="0">
                <a:solidFill>
                  <a:srgbClr val="008C84"/>
                </a:solidFill>
                <a:latin typeface="Century Gothic" panose="020B0502020202020204" pitchFamily="34" charset="0"/>
              </a:rPr>
              <a:t>Suggested Q1: Does the child have an HIV-positive parent or sibling? </a:t>
            </a:r>
          </a:p>
        </p:txBody>
      </p:sp>
      <p:pic>
        <p:nvPicPr>
          <p:cNvPr id="12" name="Graphic 11" descr="Stars">
            <a:extLst>
              <a:ext uri="{FF2B5EF4-FFF2-40B4-BE49-F238E27FC236}">
                <a16:creationId xmlns:a16="http://schemas.microsoft.com/office/drawing/2014/main" id="{14131FD5-881C-43B1-AB1C-76A997892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71" y="6844414"/>
            <a:ext cx="914400" cy="914400"/>
          </a:xfrm>
          <a:prstGeom prst="rect">
            <a:avLst/>
          </a:prstGeom>
        </p:spPr>
      </p:pic>
    </p:spTree>
    <p:extLst>
      <p:ext uri="{BB962C8B-B14F-4D97-AF65-F5344CB8AC3E}">
        <p14:creationId xmlns:p14="http://schemas.microsoft.com/office/powerpoint/2010/main" val="1095762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A908-B27D-41A6-8A06-26AB8F72CC80}"/>
              </a:ext>
            </a:extLst>
          </p:cNvPr>
          <p:cNvSpPr>
            <a:spLocks noGrp="1"/>
          </p:cNvSpPr>
          <p:nvPr>
            <p:ph type="title"/>
          </p:nvPr>
        </p:nvSpPr>
        <p:spPr/>
        <p:txBody>
          <a:bodyPr/>
          <a:lstStyle/>
          <a:p>
            <a:r>
              <a:rPr lang="en-US" sz="4400" dirty="0"/>
              <a:t>HIV Risk Assessment prototype</a:t>
            </a:r>
          </a:p>
        </p:txBody>
      </p:sp>
      <p:sp>
        <p:nvSpPr>
          <p:cNvPr id="4"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9191755" cy="837214"/>
          </a:xfrm>
        </p:spPr>
        <p:txBody>
          <a:bodyPr/>
          <a:lstStyle/>
          <a:p>
            <a:r>
              <a:rPr lang="en-US" sz="3600" dirty="0"/>
              <a:t>Progress monitoring and new HIV status</a:t>
            </a:r>
          </a:p>
        </p:txBody>
      </p:sp>
      <p:sp>
        <p:nvSpPr>
          <p:cNvPr id="5" name="Slide Number Placeholder 4">
            <a:extLst>
              <a:ext uri="{FF2B5EF4-FFF2-40B4-BE49-F238E27FC236}">
                <a16:creationId xmlns:a16="http://schemas.microsoft.com/office/drawing/2014/main" id="{C40D5672-781C-4852-A27B-35474F11DAEB}"/>
              </a:ext>
            </a:extLst>
          </p:cNvPr>
          <p:cNvSpPr>
            <a:spLocks noGrp="1"/>
          </p:cNvSpPr>
          <p:nvPr>
            <p:ph type="sldNum" sz="quarter" idx="12"/>
          </p:nvPr>
        </p:nvSpPr>
        <p:spPr/>
        <p:txBody>
          <a:bodyPr/>
          <a:lstStyle/>
          <a:p>
            <a:fld id="{B21812CF-82A6-4067-A3E5-617A9F2E10E3}" type="slidenum">
              <a:rPr lang="en-US" smtClean="0"/>
              <a:t>8</a:t>
            </a:fld>
            <a:endParaRPr lang="en-US"/>
          </a:p>
        </p:txBody>
      </p:sp>
      <p:sp>
        <p:nvSpPr>
          <p:cNvPr id="7" name="Text Placeholder 2">
            <a:extLst>
              <a:ext uri="{FF2B5EF4-FFF2-40B4-BE49-F238E27FC236}">
                <a16:creationId xmlns:a16="http://schemas.microsoft.com/office/drawing/2014/main" id="{07EDEF0D-91F0-4843-A52B-E45998705300}"/>
              </a:ext>
            </a:extLst>
          </p:cNvPr>
          <p:cNvSpPr>
            <a:spLocks noGrp="1"/>
          </p:cNvSpPr>
          <p:nvPr>
            <p:ph type="body" sz="quarter" idx="10"/>
          </p:nvPr>
        </p:nvSpPr>
        <p:spPr>
          <a:xfrm>
            <a:off x="561845" y="5867400"/>
            <a:ext cx="9039355" cy="1828800"/>
          </a:xfrm>
        </p:spPr>
        <p:txBody>
          <a:bodyPr/>
          <a:lstStyle/>
          <a:p>
            <a:pPr marL="457200" indent="-457200">
              <a:spcAft>
                <a:spcPts val="1200"/>
              </a:spcAft>
              <a:buFont typeface="Arial" panose="020B0604020202020204" pitchFamily="34" charset="0"/>
              <a:buChar char="•"/>
            </a:pPr>
            <a:r>
              <a:rPr lang="en-US" sz="2200" dirty="0"/>
              <a:t>Gather information on the next steps for monitoring and recording a new HIV status after the HIV Risk Assessment.</a:t>
            </a:r>
          </a:p>
          <a:p>
            <a:pPr marL="457200" indent="-457200">
              <a:spcAft>
                <a:spcPts val="1200"/>
              </a:spcAft>
              <a:buFont typeface="Arial" panose="020B0604020202020204" pitchFamily="34" charset="0"/>
              <a:buChar char="•"/>
            </a:pPr>
            <a:r>
              <a:rPr lang="en-US" sz="2200" dirty="0"/>
              <a:t>Encourage attaching the date to each key step.</a:t>
            </a:r>
          </a:p>
          <a:p>
            <a:pPr marL="457200" indent="-457200">
              <a:spcAft>
                <a:spcPts val="1200"/>
              </a:spcAft>
              <a:buFont typeface="Arial" panose="020B0604020202020204" pitchFamily="34" charset="0"/>
              <a:buChar char="•"/>
            </a:pPr>
            <a:r>
              <a:rPr lang="en-US" sz="2200" dirty="0"/>
              <a:t>Consider tracking two types of HIV status: original and current.</a:t>
            </a:r>
          </a:p>
        </p:txBody>
      </p:sp>
      <p:pic>
        <p:nvPicPr>
          <p:cNvPr id="9" name="Picture 8">
            <a:extLst>
              <a:ext uri="{FF2B5EF4-FFF2-40B4-BE49-F238E27FC236}">
                <a16:creationId xmlns:a16="http://schemas.microsoft.com/office/drawing/2014/main" id="{7D0E5EB4-53DC-44B2-A147-0175D9C8F579}"/>
              </a:ext>
            </a:extLst>
          </p:cNvPr>
          <p:cNvPicPr>
            <a:picLocks noChangeAspect="1"/>
          </p:cNvPicPr>
          <p:nvPr/>
        </p:nvPicPr>
        <p:blipFill>
          <a:blip r:embed="rId2"/>
          <a:stretch>
            <a:fillRect/>
          </a:stretch>
        </p:blipFill>
        <p:spPr>
          <a:xfrm>
            <a:off x="638042" y="1700500"/>
            <a:ext cx="9115557" cy="4166900"/>
          </a:xfrm>
          <a:prstGeom prst="rect">
            <a:avLst/>
          </a:prstGeom>
        </p:spPr>
      </p:pic>
    </p:spTree>
    <p:extLst>
      <p:ext uri="{BB962C8B-B14F-4D97-AF65-F5344CB8AC3E}">
        <p14:creationId xmlns:p14="http://schemas.microsoft.com/office/powerpoint/2010/main" val="1810467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a:t>HIV Risk Assessment prototype</a:t>
            </a:r>
          </a:p>
        </p:txBody>
      </p:sp>
      <p:sp>
        <p:nvSpPr>
          <p:cNvPr id="2" name="Slide Number Placeholder 1">
            <a:extLst>
              <a:ext uri="{FF2B5EF4-FFF2-40B4-BE49-F238E27FC236}">
                <a16:creationId xmlns:a16="http://schemas.microsoft.com/office/drawing/2014/main" id="{FF67DD13-D1DF-40D5-B9A6-25D6C99C7885}"/>
              </a:ext>
            </a:extLst>
          </p:cNvPr>
          <p:cNvSpPr>
            <a:spLocks noGrp="1"/>
          </p:cNvSpPr>
          <p:nvPr>
            <p:ph type="sldNum" sz="quarter" idx="12"/>
          </p:nvPr>
        </p:nvSpPr>
        <p:spPr/>
        <p:txBody>
          <a:bodyPr/>
          <a:lstStyle/>
          <a:p>
            <a:fld id="{B21812CF-82A6-4067-A3E5-617A9F2E10E3}" type="slidenum">
              <a:rPr lang="en-US" smtClean="0"/>
              <a:t>9</a:t>
            </a:fld>
            <a:endParaRPr lang="en-US"/>
          </a:p>
        </p:txBody>
      </p:sp>
      <p:sp>
        <p:nvSpPr>
          <p:cNvPr id="4" name="Text Placeholder 3">
            <a:extLst>
              <a:ext uri="{FF2B5EF4-FFF2-40B4-BE49-F238E27FC236}">
                <a16:creationId xmlns:a16="http://schemas.microsoft.com/office/drawing/2014/main" id="{38AA34C2-FB30-416E-B134-4EA18D2B9B57}"/>
              </a:ext>
            </a:extLst>
          </p:cNvPr>
          <p:cNvSpPr>
            <a:spLocks noGrp="1"/>
          </p:cNvSpPr>
          <p:nvPr>
            <p:ph type="body" sz="quarter" idx="10"/>
          </p:nvPr>
        </p:nvSpPr>
        <p:spPr>
          <a:xfrm>
            <a:off x="561845" y="2057400"/>
            <a:ext cx="3248155" cy="4952999"/>
          </a:xfrm>
        </p:spPr>
        <p:txBody>
          <a:bodyPr/>
          <a:lstStyle/>
          <a:p>
            <a:r>
              <a:rPr lang="en-US" sz="2200" dirty="0"/>
              <a:t>This data entry map helps data entry clerks know what results on the form correspond to which DATIM categories.</a:t>
            </a:r>
          </a:p>
          <a:p>
            <a:endParaRPr lang="en-US" sz="2400" b="1" dirty="0">
              <a:solidFill>
                <a:srgbClr val="F44F70"/>
              </a:solidFill>
            </a:endParaRPr>
          </a:p>
          <a:p>
            <a:r>
              <a:rPr lang="en-US" sz="2400" b="1" dirty="0">
                <a:solidFill>
                  <a:srgbClr val="F44F70"/>
                </a:solidFill>
              </a:rPr>
              <a:t>Red fields </a:t>
            </a:r>
            <a:r>
              <a:rPr lang="en-US" sz="2400" dirty="0"/>
              <a:t>map to “HIV status unknown.”</a:t>
            </a:r>
          </a:p>
          <a:p>
            <a:endParaRPr lang="en-US" sz="2400" dirty="0"/>
          </a:p>
          <a:p>
            <a:r>
              <a:rPr lang="en-US" sz="2400" b="1" dirty="0">
                <a:solidFill>
                  <a:srgbClr val="64A70B"/>
                </a:solidFill>
              </a:rPr>
              <a:t>Green fields </a:t>
            </a:r>
            <a:r>
              <a:rPr lang="en-US" sz="2400" dirty="0"/>
              <a:t>map</a:t>
            </a:r>
            <a:r>
              <a:rPr lang="en-US" sz="2400" b="1" dirty="0">
                <a:solidFill>
                  <a:srgbClr val="64A70B"/>
                </a:solidFill>
              </a:rPr>
              <a:t> </a:t>
            </a:r>
            <a:r>
              <a:rPr lang="en-US" sz="2400" dirty="0"/>
              <a:t>to “HIV positive,” “HIV negative,”, and “test not required.”</a:t>
            </a:r>
          </a:p>
        </p:txBody>
      </p:sp>
      <p:sp>
        <p:nvSpPr>
          <p:cNvPr id="6" name="Text Placeholder 3">
            <a:extLst>
              <a:ext uri="{FF2B5EF4-FFF2-40B4-BE49-F238E27FC236}">
                <a16:creationId xmlns:a16="http://schemas.microsoft.com/office/drawing/2014/main" id="{2418EBC0-9F52-4B75-A4E6-DCF39FC6D916}"/>
              </a:ext>
            </a:extLst>
          </p:cNvPr>
          <p:cNvSpPr>
            <a:spLocks noGrp="1"/>
          </p:cNvSpPr>
          <p:nvPr>
            <p:ph type="body" sz="quarter" idx="11"/>
          </p:nvPr>
        </p:nvSpPr>
        <p:spPr>
          <a:xfrm>
            <a:off x="561844" y="1091205"/>
            <a:ext cx="3019555" cy="837214"/>
          </a:xfrm>
        </p:spPr>
        <p:txBody>
          <a:bodyPr/>
          <a:lstStyle/>
          <a:p>
            <a:r>
              <a:rPr lang="en-US" sz="4000" dirty="0"/>
              <a:t>Data entry</a:t>
            </a:r>
          </a:p>
        </p:txBody>
      </p:sp>
      <p:pic>
        <p:nvPicPr>
          <p:cNvPr id="8" name="Picture 7">
            <a:extLst>
              <a:ext uri="{FF2B5EF4-FFF2-40B4-BE49-F238E27FC236}">
                <a16:creationId xmlns:a16="http://schemas.microsoft.com/office/drawing/2014/main" id="{99190B49-7351-4ED1-8542-9BB289D63ECD}"/>
              </a:ext>
            </a:extLst>
          </p:cNvPr>
          <p:cNvPicPr>
            <a:picLocks noChangeAspect="1"/>
          </p:cNvPicPr>
          <p:nvPr/>
        </p:nvPicPr>
        <p:blipFill>
          <a:blip r:embed="rId2"/>
          <a:stretch>
            <a:fillRect/>
          </a:stretch>
        </p:blipFill>
        <p:spPr>
          <a:xfrm>
            <a:off x="4004907" y="1214120"/>
            <a:ext cx="6017933" cy="6553200"/>
          </a:xfrm>
          <a:prstGeom prst="rect">
            <a:avLst/>
          </a:prstGeom>
        </p:spPr>
      </p:pic>
    </p:spTree>
    <p:extLst>
      <p:ext uri="{BB962C8B-B14F-4D97-AF65-F5344CB8AC3E}">
        <p14:creationId xmlns:p14="http://schemas.microsoft.com/office/powerpoint/2010/main" val="837797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rteuse and blue_corrected" id="{24BB43F7-A238-40E1-A388-AA30B486D4FC}" vid="{C3D0504A-8D89-47AB-96BA-D5EE0E8259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6FC224-0626-43ED-8AD4-4384B71126AD}">
  <ds:schemaRefs>
    <ds:schemaRef ds:uri="http://schemas.microsoft.com/sharepoint/v3/contenttype/forms"/>
  </ds:schemaRefs>
</ds:datastoreItem>
</file>

<file path=customXml/itemProps2.xml><?xml version="1.0" encoding="utf-8"?>
<ds:datastoreItem xmlns:ds="http://schemas.openxmlformats.org/officeDocument/2006/customXml" ds:itemID="{A7048E68-115E-4EEB-AE32-34075EC8E989}">
  <ds:schemaRefs>
    <ds:schemaRef ds:uri="http://purl.org/dc/terms/"/>
    <ds:schemaRef ds:uri="http://schemas.microsoft.com/office/infopath/2007/PartnerControls"/>
    <ds:schemaRef ds:uri="d8573787-17db-43b5-9af3-2a45e79ab039"/>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13922b43-4eea-40f2-b18b-c20327cdf16c"/>
    <ds:schemaRef ds:uri="http://schemas.microsoft.com/sharepoint/v3"/>
    <ds:schemaRef ds:uri="http://www.w3.org/XML/1998/namespace"/>
  </ds:schemaRefs>
</ds:datastoreItem>
</file>

<file path=customXml/itemProps3.xml><?xml version="1.0" encoding="utf-8"?>
<ds:datastoreItem xmlns:ds="http://schemas.openxmlformats.org/officeDocument/2006/customXml" ds:itemID="{6FB12CE9-1245-4C0E-BDF8-3EE8D38EE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Charteuse and blue USAID</Template>
  <TotalTime>15424</TotalTime>
  <Words>1101</Words>
  <Application>Microsoft Office PowerPoint</Application>
  <PresentationFormat>Custom</PresentationFormat>
  <Paragraphs>110</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Futura Lt BT</vt:lpstr>
      <vt:lpstr>Futura LT Pro Book</vt:lpstr>
      <vt:lpstr>Office Theme</vt:lpstr>
      <vt:lpstr>PowerPoint Presentation</vt:lpstr>
      <vt:lpstr>HIV Risk Assessment prototype</vt:lpstr>
      <vt:lpstr>HIV Risk Assessment  prototype</vt:lpstr>
      <vt:lpstr>HIV Risk</vt:lpstr>
      <vt:lpstr>HIV Risk Assessment prototype</vt:lpstr>
      <vt:lpstr>HIV Risk Assessment prototype</vt:lpstr>
      <vt:lpstr>HIV Risk Assessment prototype</vt:lpstr>
      <vt:lpstr>HIV Risk Assessment prototype</vt:lpstr>
      <vt:lpstr>HIV Risk Assessment prototype</vt:lpstr>
      <vt:lpstr>HIV Risk Assessment prototype</vt:lpstr>
      <vt:lpstr>HIV Risk Assessment prototype</vt:lpstr>
      <vt:lpstr>HIV Risk Assessment prototype</vt:lpstr>
      <vt:lpstr>HIV Risk Assessment prototype</vt:lpstr>
      <vt:lpstr>Best practices</vt:lpstr>
      <vt:lpstr>HIV Risk Assessment prototype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Gwendolyn Stinger</dc:creator>
  <cp:lastModifiedBy>Bitar, Gretchen</cp:lastModifiedBy>
  <cp:revision>198</cp:revision>
  <dcterms:created xsi:type="dcterms:W3CDTF">2018-05-05T20:37:30Z</dcterms:created>
  <dcterms:modified xsi:type="dcterms:W3CDTF">2018-12-13T20:26:09Z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